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bhana Rajesh" userId="87843fef28698932" providerId="LiveId" clId="{E79DCA6F-88FB-4C25-BF7D-2E6DB093260E}"/>
    <pc:docChg chg="modSld">
      <pc:chgData name="Shobhana Rajesh" userId="87843fef28698932" providerId="LiveId" clId="{E79DCA6F-88FB-4C25-BF7D-2E6DB093260E}" dt="2023-04-11T17:46:42.783" v="2" actId="6549"/>
      <pc:docMkLst>
        <pc:docMk/>
      </pc:docMkLst>
      <pc:sldChg chg="modSp mod">
        <pc:chgData name="Shobhana Rajesh" userId="87843fef28698932" providerId="LiveId" clId="{E79DCA6F-88FB-4C25-BF7D-2E6DB093260E}" dt="2023-04-11T17:46:42.783" v="2" actId="6549"/>
        <pc:sldMkLst>
          <pc:docMk/>
          <pc:sldMk cId="0" sldId="298"/>
        </pc:sldMkLst>
        <pc:spChg chg="mod">
          <ac:chgData name="Shobhana Rajesh" userId="87843fef28698932" providerId="LiveId" clId="{E79DCA6F-88FB-4C25-BF7D-2E6DB093260E}" dt="2023-04-11T17:46:42.783" v="2" actId="6549"/>
          <ac:spMkLst>
            <pc:docMk/>
            <pc:sldMk cId="0" sldId="298"/>
            <ac:spMk id="3" creationId="{00000000-0000-0000-0000-000000000000}"/>
          </ac:spMkLst>
        </pc:spChg>
      </pc:sldChg>
    </pc:docChg>
  </pc:docChgLst>
  <pc:docChgLst>
    <pc:chgData name="Shobhana Rajesh" userId="87843fef28698932" providerId="LiveId" clId="{CA38FD9B-0729-41D6-8C14-F2435DD5449A}"/>
    <pc:docChg chg="custSel delSld modSld">
      <pc:chgData name="Shobhana Rajesh" userId="87843fef28698932" providerId="LiveId" clId="{CA38FD9B-0729-41D6-8C14-F2435DD5449A}" dt="2024-03-01T04:56:02.523" v="2" actId="478"/>
      <pc:docMkLst>
        <pc:docMk/>
      </pc:docMkLst>
      <pc:sldChg chg="del">
        <pc:chgData name="Shobhana Rajesh" userId="87843fef28698932" providerId="LiveId" clId="{CA38FD9B-0729-41D6-8C14-F2435DD5449A}" dt="2024-03-01T04:46:03.697" v="0" actId="47"/>
        <pc:sldMkLst>
          <pc:docMk/>
          <pc:sldMk cId="0" sldId="256"/>
        </pc:sldMkLst>
      </pc:sldChg>
      <pc:sldChg chg="delSp mod">
        <pc:chgData name="Shobhana Rajesh" userId="87843fef28698932" providerId="LiveId" clId="{CA38FD9B-0729-41D6-8C14-F2435DD5449A}" dt="2024-03-01T04:46:15.198" v="1" actId="478"/>
        <pc:sldMkLst>
          <pc:docMk/>
          <pc:sldMk cId="0" sldId="258"/>
        </pc:sldMkLst>
        <pc:spChg chg="del">
          <ac:chgData name="Shobhana Rajesh" userId="87843fef28698932" providerId="LiveId" clId="{CA38FD9B-0729-41D6-8C14-F2435DD5449A}" dt="2024-03-01T04:46:15.198" v="1" actId="478"/>
          <ac:spMkLst>
            <pc:docMk/>
            <pc:sldMk cId="0" sldId="258"/>
            <ac:spMk id="4" creationId="{00000000-0000-0000-0000-000000000000}"/>
          </ac:spMkLst>
        </pc:spChg>
      </pc:sldChg>
      <pc:sldChg chg="delSp mod">
        <pc:chgData name="Shobhana Rajesh" userId="87843fef28698932" providerId="LiveId" clId="{CA38FD9B-0729-41D6-8C14-F2435DD5449A}" dt="2024-03-01T04:56:02.523" v="2" actId="478"/>
        <pc:sldMkLst>
          <pc:docMk/>
          <pc:sldMk cId="0" sldId="308"/>
        </pc:sldMkLst>
        <pc:spChg chg="del">
          <ac:chgData name="Shobhana Rajesh" userId="87843fef28698932" providerId="LiveId" clId="{CA38FD9B-0729-41D6-8C14-F2435DD5449A}" dt="2024-03-01T04:56:02.523" v="2" actId="478"/>
          <ac:spMkLst>
            <pc:docMk/>
            <pc:sldMk cId="0" sldId="308"/>
            <ac:spMk id="3" creationId="{00000000-0000-0000-0000-000000000000}"/>
          </ac:spMkLst>
        </pc:spChg>
      </pc:sldChg>
    </pc:docChg>
  </pc:docChgLst>
  <pc:docChgLst>
    <pc:chgData name="Shobhana Rajesh" userId="87843fef28698932" providerId="LiveId" clId="{3694F3A2-9D42-4CAA-89AE-CEB279C8DB34}"/>
    <pc:docChg chg="undo custSel modSld modMainMaster">
      <pc:chgData name="Shobhana Rajesh" userId="87843fef28698932" providerId="LiveId" clId="{3694F3A2-9D42-4CAA-89AE-CEB279C8DB34}" dt="2023-04-12T08:17:13.249" v="118" actId="14100"/>
      <pc:docMkLst>
        <pc:docMk/>
      </pc:docMkLst>
      <pc:sldChg chg="delSp mod">
        <pc:chgData name="Shobhana Rajesh" userId="87843fef28698932" providerId="LiveId" clId="{3694F3A2-9D42-4CAA-89AE-CEB279C8DB34}" dt="2023-04-12T05:00:59.096" v="93" actId="478"/>
        <pc:sldMkLst>
          <pc:docMk/>
          <pc:sldMk cId="0" sldId="257"/>
        </pc:sldMkLst>
        <pc:spChg chg="del">
          <ac:chgData name="Shobhana Rajesh" userId="87843fef28698932" providerId="LiveId" clId="{3694F3A2-9D42-4CAA-89AE-CEB279C8DB34}" dt="2023-04-12T05:00:59.096" v="93" actId="478"/>
          <ac:spMkLst>
            <pc:docMk/>
            <pc:sldMk cId="0" sldId="257"/>
            <ac:spMk id="7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1:09.627" v="94" actId="478"/>
        <pc:sldMkLst>
          <pc:docMk/>
          <pc:sldMk cId="0" sldId="259"/>
        </pc:sldMkLst>
        <pc:spChg chg="del">
          <ac:chgData name="Shobhana Rajesh" userId="87843fef28698932" providerId="LiveId" clId="{3694F3A2-9D42-4CAA-89AE-CEB279C8DB34}" dt="2023-04-12T05:01:09.627" v="94" actId="478"/>
          <ac:spMkLst>
            <pc:docMk/>
            <pc:sldMk cId="0" sldId="259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1:13.390" v="95" actId="478"/>
        <pc:sldMkLst>
          <pc:docMk/>
          <pc:sldMk cId="0" sldId="260"/>
        </pc:sldMkLst>
        <pc:spChg chg="del">
          <ac:chgData name="Shobhana Rajesh" userId="87843fef28698932" providerId="LiveId" clId="{3694F3A2-9D42-4CAA-89AE-CEB279C8DB34}" dt="2023-04-12T05:01:13.390" v="95" actId="478"/>
          <ac:spMkLst>
            <pc:docMk/>
            <pc:sldMk cId="0" sldId="260"/>
            <ac:spMk id="8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4:57:39.437" v="84" actId="478"/>
        <pc:sldMkLst>
          <pc:docMk/>
          <pc:sldMk cId="0" sldId="261"/>
        </pc:sldMkLst>
        <pc:spChg chg="del">
          <ac:chgData name="Shobhana Rajesh" userId="87843fef28698932" providerId="LiveId" clId="{3694F3A2-9D42-4CAA-89AE-CEB279C8DB34}" dt="2023-04-12T04:57:39.437" v="84" actId="478"/>
          <ac:spMkLst>
            <pc:docMk/>
            <pc:sldMk cId="0" sldId="261"/>
            <ac:spMk id="22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4:57:43.217" v="85" actId="478"/>
        <pc:sldMkLst>
          <pc:docMk/>
          <pc:sldMk cId="0" sldId="262"/>
        </pc:sldMkLst>
        <pc:spChg chg="del">
          <ac:chgData name="Shobhana Rajesh" userId="87843fef28698932" providerId="LiveId" clId="{3694F3A2-9D42-4CAA-89AE-CEB279C8DB34}" dt="2023-04-12T04:57:43.217" v="85" actId="478"/>
          <ac:spMkLst>
            <pc:docMk/>
            <pc:sldMk cId="0" sldId="262"/>
            <ac:spMk id="4" creationId="{00000000-0000-0000-0000-000000000000}"/>
          </ac:spMkLst>
        </pc:spChg>
      </pc:sldChg>
      <pc:sldChg chg="delSp modSp mod">
        <pc:chgData name="Shobhana Rajesh" userId="87843fef28698932" providerId="LiveId" clId="{3694F3A2-9D42-4CAA-89AE-CEB279C8DB34}" dt="2023-04-12T03:33:04.410" v="6" actId="478"/>
        <pc:sldMkLst>
          <pc:docMk/>
          <pc:sldMk cId="0" sldId="263"/>
        </pc:sldMkLst>
        <pc:spChg chg="mod">
          <ac:chgData name="Shobhana Rajesh" userId="87843fef28698932" providerId="LiveId" clId="{3694F3A2-9D42-4CAA-89AE-CEB279C8DB34}" dt="2023-04-11T07:23:08.541" v="2" actId="403"/>
          <ac:spMkLst>
            <pc:docMk/>
            <pc:sldMk cId="0" sldId="263"/>
            <ac:spMk id="3" creationId="{00000000-0000-0000-0000-000000000000}"/>
          </ac:spMkLst>
        </pc:spChg>
        <pc:spChg chg="del">
          <ac:chgData name="Shobhana Rajesh" userId="87843fef28698932" providerId="LiveId" clId="{3694F3A2-9D42-4CAA-89AE-CEB279C8DB34}" dt="2023-04-12T03:33:04.410" v="6" actId="478"/>
          <ac:spMkLst>
            <pc:docMk/>
            <pc:sldMk cId="0" sldId="263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4:58:50.130" v="86" actId="478"/>
        <pc:sldMkLst>
          <pc:docMk/>
          <pc:sldMk cId="0" sldId="264"/>
        </pc:sldMkLst>
        <pc:spChg chg="del">
          <ac:chgData name="Shobhana Rajesh" userId="87843fef28698932" providerId="LiveId" clId="{3694F3A2-9D42-4CAA-89AE-CEB279C8DB34}" dt="2023-04-12T04:58:50.130" v="86" actId="478"/>
          <ac:spMkLst>
            <pc:docMk/>
            <pc:sldMk cId="0" sldId="264"/>
            <ac:spMk id="8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4:59:53.557" v="87" actId="478"/>
        <pc:sldMkLst>
          <pc:docMk/>
          <pc:sldMk cId="0" sldId="265"/>
        </pc:sldMkLst>
        <pc:spChg chg="del">
          <ac:chgData name="Shobhana Rajesh" userId="87843fef28698932" providerId="LiveId" clId="{3694F3A2-9D42-4CAA-89AE-CEB279C8DB34}" dt="2023-04-12T04:59:53.557" v="87" actId="478"/>
          <ac:spMkLst>
            <pc:docMk/>
            <pc:sldMk cId="0" sldId="265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4:59:57.628" v="88" actId="478"/>
        <pc:sldMkLst>
          <pc:docMk/>
          <pc:sldMk cId="0" sldId="266"/>
        </pc:sldMkLst>
        <pc:spChg chg="del">
          <ac:chgData name="Shobhana Rajesh" userId="87843fef28698932" providerId="LiveId" clId="{3694F3A2-9D42-4CAA-89AE-CEB279C8DB34}" dt="2023-04-12T04:59:57.628" v="88" actId="478"/>
          <ac:spMkLst>
            <pc:docMk/>
            <pc:sldMk cId="0" sldId="266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0:01.850" v="89" actId="478"/>
        <pc:sldMkLst>
          <pc:docMk/>
          <pc:sldMk cId="0" sldId="267"/>
        </pc:sldMkLst>
        <pc:spChg chg="del">
          <ac:chgData name="Shobhana Rajesh" userId="87843fef28698932" providerId="LiveId" clId="{3694F3A2-9D42-4CAA-89AE-CEB279C8DB34}" dt="2023-04-12T05:00:01.850" v="89" actId="478"/>
          <ac:spMkLst>
            <pc:docMk/>
            <pc:sldMk cId="0" sldId="267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0:04.886" v="90" actId="478"/>
        <pc:sldMkLst>
          <pc:docMk/>
          <pc:sldMk cId="0" sldId="268"/>
        </pc:sldMkLst>
        <pc:spChg chg="del">
          <ac:chgData name="Shobhana Rajesh" userId="87843fef28698932" providerId="LiveId" clId="{3694F3A2-9D42-4CAA-89AE-CEB279C8DB34}" dt="2023-04-12T05:00:04.886" v="90" actId="478"/>
          <ac:spMkLst>
            <pc:docMk/>
            <pc:sldMk cId="0" sldId="268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0:09.084" v="91" actId="478"/>
        <pc:sldMkLst>
          <pc:docMk/>
          <pc:sldMk cId="0" sldId="269"/>
        </pc:sldMkLst>
        <pc:spChg chg="del">
          <ac:chgData name="Shobhana Rajesh" userId="87843fef28698932" providerId="LiveId" clId="{3694F3A2-9D42-4CAA-89AE-CEB279C8DB34}" dt="2023-04-12T05:00:09.084" v="91" actId="478"/>
          <ac:spMkLst>
            <pc:docMk/>
            <pc:sldMk cId="0" sldId="269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0:17.535" v="92" actId="478"/>
        <pc:sldMkLst>
          <pc:docMk/>
          <pc:sldMk cId="0" sldId="271"/>
        </pc:sldMkLst>
        <pc:spChg chg="del">
          <ac:chgData name="Shobhana Rajesh" userId="87843fef28698932" providerId="LiveId" clId="{3694F3A2-9D42-4CAA-89AE-CEB279C8DB34}" dt="2023-04-12T05:00:17.535" v="92" actId="478"/>
          <ac:spMkLst>
            <pc:docMk/>
            <pc:sldMk cId="0" sldId="271"/>
            <ac:spMk id="1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1:24.171" v="96" actId="478"/>
        <pc:sldMkLst>
          <pc:docMk/>
          <pc:sldMk cId="0" sldId="272"/>
        </pc:sldMkLst>
        <pc:spChg chg="del">
          <ac:chgData name="Shobhana Rajesh" userId="87843fef28698932" providerId="LiveId" clId="{3694F3A2-9D42-4CAA-89AE-CEB279C8DB34}" dt="2023-04-12T05:01:24.171" v="96" actId="478"/>
          <ac:spMkLst>
            <pc:docMk/>
            <pc:sldMk cId="0" sldId="272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1:32.997" v="97" actId="478"/>
        <pc:sldMkLst>
          <pc:docMk/>
          <pc:sldMk cId="0" sldId="273"/>
        </pc:sldMkLst>
        <pc:spChg chg="del">
          <ac:chgData name="Shobhana Rajesh" userId="87843fef28698932" providerId="LiveId" clId="{3694F3A2-9D42-4CAA-89AE-CEB279C8DB34}" dt="2023-04-12T05:01:32.997" v="97" actId="478"/>
          <ac:spMkLst>
            <pc:docMk/>
            <pc:sldMk cId="0" sldId="273"/>
            <ac:spMk id="8" creationId="{00000000-0000-0000-0000-000000000000}"/>
          </ac:spMkLst>
        </pc:spChg>
      </pc:sldChg>
      <pc:sldChg chg="delSp modSp mod">
        <pc:chgData name="Shobhana Rajesh" userId="87843fef28698932" providerId="LiveId" clId="{3694F3A2-9D42-4CAA-89AE-CEB279C8DB34}" dt="2023-04-12T05:01:42.012" v="99" actId="478"/>
        <pc:sldMkLst>
          <pc:docMk/>
          <pc:sldMk cId="0" sldId="274"/>
        </pc:sldMkLst>
        <pc:spChg chg="del mod">
          <ac:chgData name="Shobhana Rajesh" userId="87843fef28698932" providerId="LiveId" clId="{3694F3A2-9D42-4CAA-89AE-CEB279C8DB34}" dt="2023-04-12T05:01:42.012" v="99" actId="478"/>
          <ac:spMkLst>
            <pc:docMk/>
            <pc:sldMk cId="0" sldId="274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1:52.344" v="100" actId="478"/>
        <pc:sldMkLst>
          <pc:docMk/>
          <pc:sldMk cId="0" sldId="276"/>
        </pc:sldMkLst>
        <pc:spChg chg="del">
          <ac:chgData name="Shobhana Rajesh" userId="87843fef28698932" providerId="LiveId" clId="{3694F3A2-9D42-4CAA-89AE-CEB279C8DB34}" dt="2023-04-12T05:01:52.344" v="100" actId="478"/>
          <ac:spMkLst>
            <pc:docMk/>
            <pc:sldMk cId="0" sldId="276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2:00.225" v="101" actId="478"/>
        <pc:sldMkLst>
          <pc:docMk/>
          <pc:sldMk cId="0" sldId="277"/>
        </pc:sldMkLst>
        <pc:spChg chg="del">
          <ac:chgData name="Shobhana Rajesh" userId="87843fef28698932" providerId="LiveId" clId="{3694F3A2-9D42-4CAA-89AE-CEB279C8DB34}" dt="2023-04-12T05:02:00.225" v="101" actId="478"/>
          <ac:spMkLst>
            <pc:docMk/>
            <pc:sldMk cId="0" sldId="277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2:04.081" v="102" actId="478"/>
        <pc:sldMkLst>
          <pc:docMk/>
          <pc:sldMk cId="0" sldId="278"/>
        </pc:sldMkLst>
        <pc:spChg chg="del">
          <ac:chgData name="Shobhana Rajesh" userId="87843fef28698932" providerId="LiveId" clId="{3694F3A2-9D42-4CAA-89AE-CEB279C8DB34}" dt="2023-04-12T05:02:04.081" v="102" actId="478"/>
          <ac:spMkLst>
            <pc:docMk/>
            <pc:sldMk cId="0" sldId="278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2:12.539" v="103" actId="478"/>
        <pc:sldMkLst>
          <pc:docMk/>
          <pc:sldMk cId="0" sldId="279"/>
        </pc:sldMkLst>
        <pc:spChg chg="del">
          <ac:chgData name="Shobhana Rajesh" userId="87843fef28698932" providerId="LiveId" clId="{3694F3A2-9D42-4CAA-89AE-CEB279C8DB34}" dt="2023-04-12T05:02:12.539" v="103" actId="478"/>
          <ac:spMkLst>
            <pc:docMk/>
            <pc:sldMk cId="0" sldId="279"/>
            <ac:spMk id="8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2:16.240" v="104" actId="478"/>
        <pc:sldMkLst>
          <pc:docMk/>
          <pc:sldMk cId="0" sldId="280"/>
        </pc:sldMkLst>
        <pc:spChg chg="del">
          <ac:chgData name="Shobhana Rajesh" userId="87843fef28698932" providerId="LiveId" clId="{3694F3A2-9D42-4CAA-89AE-CEB279C8DB34}" dt="2023-04-12T05:02:16.240" v="104" actId="478"/>
          <ac:spMkLst>
            <pc:docMk/>
            <pc:sldMk cId="0" sldId="280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5:02:20.597" v="105" actId="478"/>
        <pc:sldMkLst>
          <pc:docMk/>
          <pc:sldMk cId="0" sldId="281"/>
        </pc:sldMkLst>
        <pc:spChg chg="del">
          <ac:chgData name="Shobhana Rajesh" userId="87843fef28698932" providerId="LiveId" clId="{3694F3A2-9D42-4CAA-89AE-CEB279C8DB34}" dt="2023-04-12T05:02:20.597" v="105" actId="478"/>
          <ac:spMkLst>
            <pc:docMk/>
            <pc:sldMk cId="0" sldId="281"/>
            <ac:spMk id="4" creationId="{00000000-0000-0000-0000-000000000000}"/>
          </ac:spMkLst>
        </pc:spChg>
      </pc:sldChg>
      <pc:sldChg chg="delSp modSp mod">
        <pc:chgData name="Shobhana Rajesh" userId="87843fef28698932" providerId="LiveId" clId="{3694F3A2-9D42-4CAA-89AE-CEB279C8DB34}" dt="2023-04-12T03:38:14.041" v="77" actId="403"/>
        <pc:sldMkLst>
          <pc:docMk/>
          <pc:sldMk cId="0" sldId="282"/>
        </pc:sldMkLst>
        <pc:spChg chg="mod">
          <ac:chgData name="Shobhana Rajesh" userId="87843fef28698932" providerId="LiveId" clId="{3694F3A2-9D42-4CAA-89AE-CEB279C8DB34}" dt="2023-04-12T03:35:18.469" v="14" actId="404"/>
          <ac:spMkLst>
            <pc:docMk/>
            <pc:sldMk cId="0" sldId="282"/>
            <ac:spMk id="4" creationId="{00000000-0000-0000-0000-000000000000}"/>
          </ac:spMkLst>
        </pc:spChg>
        <pc:spChg chg="del mod">
          <ac:chgData name="Shobhana Rajesh" userId="87843fef28698932" providerId="LiveId" clId="{3694F3A2-9D42-4CAA-89AE-CEB279C8DB34}" dt="2023-04-12T03:35:25.829" v="15" actId="478"/>
          <ac:spMkLst>
            <pc:docMk/>
            <pc:sldMk cId="0" sldId="282"/>
            <ac:spMk id="15" creationId="{00000000-0000-0000-0000-000000000000}"/>
          </ac:spMkLst>
        </pc:spChg>
        <pc:graphicFrameChg chg="mod modGraphic">
          <ac:chgData name="Shobhana Rajesh" userId="87843fef28698932" providerId="LiveId" clId="{3694F3A2-9D42-4CAA-89AE-CEB279C8DB34}" dt="2023-04-12T03:38:14.041" v="77" actId="403"/>
          <ac:graphicFrameMkLst>
            <pc:docMk/>
            <pc:sldMk cId="0" sldId="282"/>
            <ac:graphicFrameMk id="13" creationId="{00000000-0000-0000-0000-000000000000}"/>
          </ac:graphicFrameMkLst>
        </pc:graphicFrameChg>
      </pc:sldChg>
      <pc:sldChg chg="delSp mod">
        <pc:chgData name="Shobhana Rajesh" userId="87843fef28698932" providerId="LiveId" clId="{3694F3A2-9D42-4CAA-89AE-CEB279C8DB34}" dt="2023-04-12T05:02:26.493" v="106" actId="478"/>
        <pc:sldMkLst>
          <pc:docMk/>
          <pc:sldMk cId="0" sldId="283"/>
        </pc:sldMkLst>
        <pc:spChg chg="del">
          <ac:chgData name="Shobhana Rajesh" userId="87843fef28698932" providerId="LiveId" clId="{3694F3A2-9D42-4CAA-89AE-CEB279C8DB34}" dt="2023-04-12T05:02:26.493" v="106" actId="478"/>
          <ac:spMkLst>
            <pc:docMk/>
            <pc:sldMk cId="0" sldId="283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3:39:31.043" v="78" actId="478"/>
        <pc:sldMkLst>
          <pc:docMk/>
          <pc:sldMk cId="0" sldId="284"/>
        </pc:sldMkLst>
        <pc:spChg chg="del">
          <ac:chgData name="Shobhana Rajesh" userId="87843fef28698932" providerId="LiveId" clId="{3694F3A2-9D42-4CAA-89AE-CEB279C8DB34}" dt="2023-04-12T03:39:31.043" v="78" actId="478"/>
          <ac:spMkLst>
            <pc:docMk/>
            <pc:sldMk cId="0" sldId="284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3:39:37.429" v="79" actId="478"/>
        <pc:sldMkLst>
          <pc:docMk/>
          <pc:sldMk cId="0" sldId="285"/>
        </pc:sldMkLst>
        <pc:spChg chg="del">
          <ac:chgData name="Shobhana Rajesh" userId="87843fef28698932" providerId="LiveId" clId="{3694F3A2-9D42-4CAA-89AE-CEB279C8DB34}" dt="2023-04-12T03:39:37.429" v="79" actId="478"/>
          <ac:spMkLst>
            <pc:docMk/>
            <pc:sldMk cId="0" sldId="285"/>
            <ac:spMk id="4" creationId="{00000000-0000-0000-0000-000000000000}"/>
          </ac:spMkLst>
        </pc:spChg>
      </pc:sldChg>
      <pc:sldChg chg="delSp modSp mod">
        <pc:chgData name="Shobhana Rajesh" userId="87843fef28698932" providerId="LiveId" clId="{3694F3A2-9D42-4CAA-89AE-CEB279C8DB34}" dt="2023-04-12T05:49:07" v="110" actId="1076"/>
        <pc:sldMkLst>
          <pc:docMk/>
          <pc:sldMk cId="0" sldId="286"/>
        </pc:sldMkLst>
        <pc:spChg chg="mod">
          <ac:chgData name="Shobhana Rajesh" userId="87843fef28698932" providerId="LiveId" clId="{3694F3A2-9D42-4CAA-89AE-CEB279C8DB34}" dt="2023-04-12T05:49:06.215" v="109" actId="1076"/>
          <ac:spMkLst>
            <pc:docMk/>
            <pc:sldMk cId="0" sldId="286"/>
            <ac:spMk id="9" creationId="{00000000-0000-0000-0000-000000000000}"/>
          </ac:spMkLst>
        </pc:spChg>
        <pc:spChg chg="del">
          <ac:chgData name="Shobhana Rajesh" userId="87843fef28698932" providerId="LiveId" clId="{3694F3A2-9D42-4CAA-89AE-CEB279C8DB34}" dt="2023-04-12T03:39:48.091" v="80" actId="478"/>
          <ac:spMkLst>
            <pc:docMk/>
            <pc:sldMk cId="0" sldId="286"/>
            <ac:spMk id="10" creationId="{00000000-0000-0000-0000-000000000000}"/>
          </ac:spMkLst>
        </pc:spChg>
        <pc:picChg chg="mod">
          <ac:chgData name="Shobhana Rajesh" userId="87843fef28698932" providerId="LiveId" clId="{3694F3A2-9D42-4CAA-89AE-CEB279C8DB34}" dt="2023-04-12T05:49:07" v="110" actId="1076"/>
          <ac:picMkLst>
            <pc:docMk/>
            <pc:sldMk cId="0" sldId="286"/>
            <ac:picMk id="2" creationId="{00000000-0000-0000-0000-000000000000}"/>
          </ac:picMkLst>
        </pc:picChg>
      </pc:sldChg>
      <pc:sldChg chg="delSp mod">
        <pc:chgData name="Shobhana Rajesh" userId="87843fef28698932" providerId="LiveId" clId="{3694F3A2-9D42-4CAA-89AE-CEB279C8DB34}" dt="2023-04-12T03:39:54.891" v="81" actId="478"/>
        <pc:sldMkLst>
          <pc:docMk/>
          <pc:sldMk cId="0" sldId="287"/>
        </pc:sldMkLst>
        <pc:spChg chg="del">
          <ac:chgData name="Shobhana Rajesh" userId="87843fef28698932" providerId="LiveId" clId="{3694F3A2-9D42-4CAA-89AE-CEB279C8DB34}" dt="2023-04-12T03:39:54.891" v="81" actId="478"/>
          <ac:spMkLst>
            <pc:docMk/>
            <pc:sldMk cId="0" sldId="287"/>
            <ac:spMk id="7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3:40:05.576" v="82" actId="478"/>
        <pc:sldMkLst>
          <pc:docMk/>
          <pc:sldMk cId="0" sldId="288"/>
        </pc:sldMkLst>
        <pc:spChg chg="del">
          <ac:chgData name="Shobhana Rajesh" userId="87843fef28698932" providerId="LiveId" clId="{3694F3A2-9D42-4CAA-89AE-CEB279C8DB34}" dt="2023-04-12T03:40:05.576" v="82" actId="478"/>
          <ac:spMkLst>
            <pc:docMk/>
            <pc:sldMk cId="0" sldId="288"/>
            <ac:spMk id="30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3:40:14.585" v="83" actId="478"/>
        <pc:sldMkLst>
          <pc:docMk/>
          <pc:sldMk cId="0" sldId="289"/>
        </pc:sldMkLst>
        <pc:spChg chg="del">
          <ac:chgData name="Shobhana Rajesh" userId="87843fef28698932" providerId="LiveId" clId="{3694F3A2-9D42-4CAA-89AE-CEB279C8DB34}" dt="2023-04-12T03:40:14.585" v="83" actId="478"/>
          <ac:spMkLst>
            <pc:docMk/>
            <pc:sldMk cId="0" sldId="289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8:17:00.045" v="117" actId="478"/>
        <pc:sldMkLst>
          <pc:docMk/>
          <pc:sldMk cId="0" sldId="298"/>
        </pc:sldMkLst>
        <pc:spChg chg="del">
          <ac:chgData name="Shobhana Rajesh" userId="87843fef28698932" providerId="LiveId" clId="{3694F3A2-9D42-4CAA-89AE-CEB279C8DB34}" dt="2023-04-12T08:17:00.045" v="117" actId="478"/>
          <ac:spMkLst>
            <pc:docMk/>
            <pc:sldMk cId="0" sldId="298"/>
            <ac:spMk id="4" creationId="{00000000-0000-0000-0000-000000000000}"/>
          </ac:spMkLst>
        </pc:spChg>
      </pc:sldChg>
      <pc:sldChg chg="delSp modSp mod">
        <pc:chgData name="Shobhana Rajesh" userId="87843fef28698932" providerId="LiveId" clId="{3694F3A2-9D42-4CAA-89AE-CEB279C8DB34}" dt="2023-04-12T08:16:44.535" v="116" actId="1076"/>
        <pc:sldMkLst>
          <pc:docMk/>
          <pc:sldMk cId="0" sldId="299"/>
        </pc:sldMkLst>
        <pc:spChg chg="del mod">
          <ac:chgData name="Shobhana Rajesh" userId="87843fef28698932" providerId="LiveId" clId="{3694F3A2-9D42-4CAA-89AE-CEB279C8DB34}" dt="2023-04-12T08:16:34.008" v="115" actId="478"/>
          <ac:spMkLst>
            <pc:docMk/>
            <pc:sldMk cId="0" sldId="299"/>
            <ac:spMk id="4" creationId="{00000000-0000-0000-0000-000000000000}"/>
          </ac:spMkLst>
        </pc:spChg>
        <pc:picChg chg="mod">
          <ac:chgData name="Shobhana Rajesh" userId="87843fef28698932" providerId="LiveId" clId="{3694F3A2-9D42-4CAA-89AE-CEB279C8DB34}" dt="2023-04-12T08:16:44.535" v="116" actId="1076"/>
          <ac:picMkLst>
            <pc:docMk/>
            <pc:sldMk cId="0" sldId="299"/>
            <ac:picMk id="2" creationId="{00000000-0000-0000-0000-000000000000}"/>
          </ac:picMkLst>
        </pc:picChg>
      </pc:sldChg>
      <pc:sldChg chg="delSp modSp mod">
        <pc:chgData name="Shobhana Rajesh" userId="87843fef28698932" providerId="LiveId" clId="{3694F3A2-9D42-4CAA-89AE-CEB279C8DB34}" dt="2023-04-12T08:16:18.166" v="112" actId="478"/>
        <pc:sldMkLst>
          <pc:docMk/>
          <pc:sldMk cId="0" sldId="300"/>
        </pc:sldMkLst>
        <pc:spChg chg="del mod">
          <ac:chgData name="Shobhana Rajesh" userId="87843fef28698932" providerId="LiveId" clId="{3694F3A2-9D42-4CAA-89AE-CEB279C8DB34}" dt="2023-04-12T08:16:18.166" v="112" actId="478"/>
          <ac:spMkLst>
            <pc:docMk/>
            <pc:sldMk cId="0" sldId="300"/>
            <ac:spMk id="4" creationId="{00000000-0000-0000-0000-000000000000}"/>
          </ac:spMkLst>
        </pc:spChg>
      </pc:sldChg>
      <pc:sldChg chg="delSp mod">
        <pc:chgData name="Shobhana Rajesh" userId="87843fef28698932" providerId="LiveId" clId="{3694F3A2-9D42-4CAA-89AE-CEB279C8DB34}" dt="2023-04-12T08:16:24.632" v="113" actId="478"/>
        <pc:sldMkLst>
          <pc:docMk/>
          <pc:sldMk cId="0" sldId="301"/>
        </pc:sldMkLst>
        <pc:spChg chg="del">
          <ac:chgData name="Shobhana Rajesh" userId="87843fef28698932" providerId="LiveId" clId="{3694F3A2-9D42-4CAA-89AE-CEB279C8DB34}" dt="2023-04-12T08:16:24.632" v="113" actId="478"/>
          <ac:spMkLst>
            <pc:docMk/>
            <pc:sldMk cId="0" sldId="301"/>
            <ac:spMk id="5" creationId="{00000000-0000-0000-0000-000000000000}"/>
          </ac:spMkLst>
        </pc:spChg>
      </pc:sldChg>
      <pc:sldChg chg="modSp mod">
        <pc:chgData name="Shobhana Rajesh" userId="87843fef28698932" providerId="LiveId" clId="{3694F3A2-9D42-4CAA-89AE-CEB279C8DB34}" dt="2023-04-12T08:17:13.249" v="118" actId="14100"/>
        <pc:sldMkLst>
          <pc:docMk/>
          <pc:sldMk cId="0" sldId="302"/>
        </pc:sldMkLst>
        <pc:spChg chg="mod">
          <ac:chgData name="Shobhana Rajesh" userId="87843fef28698932" providerId="LiveId" clId="{3694F3A2-9D42-4CAA-89AE-CEB279C8DB34}" dt="2023-04-12T08:17:13.249" v="118" actId="14100"/>
          <ac:spMkLst>
            <pc:docMk/>
            <pc:sldMk cId="0" sldId="302"/>
            <ac:spMk id="4" creationId="{00000000-0000-0000-0000-000000000000}"/>
          </ac:spMkLst>
        </pc:spChg>
      </pc:sldChg>
      <pc:sldMasterChg chg="delSp mod modSldLayout">
        <pc:chgData name="Shobhana Rajesh" userId="87843fef28698932" providerId="LiveId" clId="{3694F3A2-9D42-4CAA-89AE-CEB279C8DB34}" dt="2023-04-12T03:33:58.865" v="11" actId="478"/>
        <pc:sldMasterMkLst>
          <pc:docMk/>
          <pc:sldMasterMk cId="0" sldId="2147483648"/>
        </pc:sldMasterMkLst>
        <pc:spChg chg="del">
          <ac:chgData name="Shobhana Rajesh" userId="87843fef28698932" providerId="LiveId" clId="{3694F3A2-9D42-4CAA-89AE-CEB279C8DB34}" dt="2023-04-12T03:33:58.865" v="11" actId="478"/>
          <ac:spMkLst>
            <pc:docMk/>
            <pc:sldMasterMk cId="0" sldId="2147483648"/>
            <ac:spMk id="4" creationId="{00000000-0000-0000-0000-000000000000}"/>
          </ac:spMkLst>
        </pc:spChg>
        <pc:spChg chg="del">
          <ac:chgData name="Shobhana Rajesh" userId="87843fef28698932" providerId="LiveId" clId="{3694F3A2-9D42-4CAA-89AE-CEB279C8DB34}" dt="2023-04-12T03:33:58.865" v="11" actId="478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Shobhana Rajesh" userId="87843fef28698932" providerId="LiveId" clId="{3694F3A2-9D42-4CAA-89AE-CEB279C8DB34}" dt="2023-04-12T03:33:58.865" v="11" actId="478"/>
          <ac:spMkLst>
            <pc:docMk/>
            <pc:sldMasterMk cId="0" sldId="2147483648"/>
            <ac:spMk id="6" creationId="{00000000-0000-0000-0000-000000000000}"/>
          </ac:spMkLst>
        </pc:spChg>
        <pc:sldLayoutChg chg="delSp mod">
          <pc:chgData name="Shobhana Rajesh" userId="87843fef28698932" providerId="LiveId" clId="{3694F3A2-9D42-4CAA-89AE-CEB279C8DB34}" dt="2023-04-12T03:33:50.264" v="10" actId="478"/>
          <pc:sldLayoutMkLst>
            <pc:docMk/>
            <pc:sldMasterMk cId="0" sldId="2147483648"/>
            <pc:sldLayoutMk cId="0" sldId="2147483661"/>
          </pc:sldLayoutMkLst>
          <pc:spChg chg="del">
            <ac:chgData name="Shobhana Rajesh" userId="87843fef28698932" providerId="LiveId" clId="{3694F3A2-9D42-4CAA-89AE-CEB279C8DB34}" dt="2023-04-12T03:33:50.264" v="10" actId="478"/>
            <ac:spMkLst>
              <pc:docMk/>
              <pc:sldMasterMk cId="0" sldId="2147483648"/>
              <pc:sldLayoutMk cId="0" sldId="2147483661"/>
              <ac:spMk id="4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50.264" v="10" actId="478"/>
            <ac:spMkLst>
              <pc:docMk/>
              <pc:sldMasterMk cId="0" sldId="2147483648"/>
              <pc:sldLayoutMk cId="0" sldId="2147483661"/>
              <ac:spMk id="5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50.264" v="10" actId="478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</pc:sldLayoutChg>
        <pc:sldLayoutChg chg="delSp mod">
          <pc:chgData name="Shobhana Rajesh" userId="87843fef28698932" providerId="LiveId" clId="{3694F3A2-9D42-4CAA-89AE-CEB279C8DB34}" dt="2023-04-12T03:33:42.422" v="9" actId="478"/>
          <pc:sldLayoutMkLst>
            <pc:docMk/>
            <pc:sldMasterMk cId="0" sldId="2147483648"/>
            <pc:sldLayoutMk cId="0" sldId="2147483662"/>
          </pc:sldLayoutMkLst>
          <pc:spChg chg="del">
            <ac:chgData name="Shobhana Rajesh" userId="87843fef28698932" providerId="LiveId" clId="{3694F3A2-9D42-4CAA-89AE-CEB279C8DB34}" dt="2023-04-12T03:33:42.422" v="9" actId="478"/>
            <ac:spMkLst>
              <pc:docMk/>
              <pc:sldMasterMk cId="0" sldId="2147483648"/>
              <pc:sldLayoutMk cId="0" sldId="2147483662"/>
              <ac:spMk id="4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42.422" v="9" actId="478"/>
            <ac:spMkLst>
              <pc:docMk/>
              <pc:sldMasterMk cId="0" sldId="2147483648"/>
              <pc:sldLayoutMk cId="0" sldId="2147483662"/>
              <ac:spMk id="5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42.422" v="9" actId="478"/>
            <ac:spMkLst>
              <pc:docMk/>
              <pc:sldMasterMk cId="0" sldId="2147483648"/>
              <pc:sldLayoutMk cId="0" sldId="2147483662"/>
              <ac:spMk id="6" creationId="{00000000-0000-0000-0000-000000000000}"/>
            </ac:spMkLst>
          </pc:spChg>
        </pc:sldLayoutChg>
        <pc:sldLayoutChg chg="delSp mod">
          <pc:chgData name="Shobhana Rajesh" userId="87843fef28698932" providerId="LiveId" clId="{3694F3A2-9D42-4CAA-89AE-CEB279C8DB34}" dt="2023-04-12T03:33:37.104" v="8" actId="478"/>
          <pc:sldLayoutMkLst>
            <pc:docMk/>
            <pc:sldMasterMk cId="0" sldId="2147483648"/>
            <pc:sldLayoutMk cId="0" sldId="2147483663"/>
          </pc:sldLayoutMkLst>
          <pc:spChg chg="del">
            <ac:chgData name="Shobhana Rajesh" userId="87843fef28698932" providerId="LiveId" clId="{3694F3A2-9D42-4CAA-89AE-CEB279C8DB34}" dt="2023-04-12T03:33:37.104" v="8" actId="478"/>
            <ac:spMkLst>
              <pc:docMk/>
              <pc:sldMasterMk cId="0" sldId="2147483648"/>
              <pc:sldLayoutMk cId="0" sldId="2147483663"/>
              <ac:spMk id="5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37.104" v="8" actId="478"/>
            <ac:spMkLst>
              <pc:docMk/>
              <pc:sldMasterMk cId="0" sldId="2147483648"/>
              <pc:sldLayoutMk cId="0" sldId="2147483663"/>
              <ac:spMk id="6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37.104" v="8" actId="478"/>
            <ac:spMkLst>
              <pc:docMk/>
              <pc:sldMasterMk cId="0" sldId="2147483648"/>
              <pc:sldLayoutMk cId="0" sldId="2147483663"/>
              <ac:spMk id="7" creationId="{00000000-0000-0000-0000-000000000000}"/>
            </ac:spMkLst>
          </pc:spChg>
        </pc:sldLayoutChg>
        <pc:sldLayoutChg chg="delSp mod">
          <pc:chgData name="Shobhana Rajesh" userId="87843fef28698932" providerId="LiveId" clId="{3694F3A2-9D42-4CAA-89AE-CEB279C8DB34}" dt="2023-04-12T03:32:56.891" v="5" actId="478"/>
          <pc:sldLayoutMkLst>
            <pc:docMk/>
            <pc:sldMasterMk cId="0" sldId="2147483648"/>
            <pc:sldLayoutMk cId="0" sldId="2147483664"/>
          </pc:sldLayoutMkLst>
          <pc:spChg chg="del">
            <ac:chgData name="Shobhana Rajesh" userId="87843fef28698932" providerId="LiveId" clId="{3694F3A2-9D42-4CAA-89AE-CEB279C8DB34}" dt="2023-04-12T03:32:52.638" v="3" actId="478"/>
            <ac:spMkLst>
              <pc:docMk/>
              <pc:sldMasterMk cId="0" sldId="2147483648"/>
              <pc:sldLayoutMk cId="0" sldId="2147483664"/>
              <ac:spMk id="3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2:56.891" v="5" actId="478"/>
            <ac:spMkLst>
              <pc:docMk/>
              <pc:sldMasterMk cId="0" sldId="2147483648"/>
              <pc:sldLayoutMk cId="0" sldId="2147483664"/>
              <ac:spMk id="4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2:55.106" v="4" actId="478"/>
            <ac:spMkLst>
              <pc:docMk/>
              <pc:sldMasterMk cId="0" sldId="2147483648"/>
              <pc:sldLayoutMk cId="0" sldId="2147483664"/>
              <ac:spMk id="5" creationId="{00000000-0000-0000-0000-000000000000}"/>
            </ac:spMkLst>
          </pc:spChg>
        </pc:sldLayoutChg>
        <pc:sldLayoutChg chg="delSp mod">
          <pc:chgData name="Shobhana Rajesh" userId="87843fef28698932" providerId="LiveId" clId="{3694F3A2-9D42-4CAA-89AE-CEB279C8DB34}" dt="2023-04-12T03:33:31.381" v="7" actId="478"/>
          <pc:sldLayoutMkLst>
            <pc:docMk/>
            <pc:sldMasterMk cId="0" sldId="2147483648"/>
            <pc:sldLayoutMk cId="0" sldId="2147483665"/>
          </pc:sldLayoutMkLst>
          <pc:spChg chg="del">
            <ac:chgData name="Shobhana Rajesh" userId="87843fef28698932" providerId="LiveId" clId="{3694F3A2-9D42-4CAA-89AE-CEB279C8DB34}" dt="2023-04-12T03:33:31.381" v="7" actId="478"/>
            <ac:spMkLst>
              <pc:docMk/>
              <pc:sldMasterMk cId="0" sldId="2147483648"/>
              <pc:sldLayoutMk cId="0" sldId="2147483665"/>
              <ac:spMk id="2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31.381" v="7" actId="478"/>
            <ac:spMkLst>
              <pc:docMk/>
              <pc:sldMasterMk cId="0" sldId="2147483648"/>
              <pc:sldLayoutMk cId="0" sldId="2147483665"/>
              <ac:spMk id="3" creationId="{00000000-0000-0000-0000-000000000000}"/>
            </ac:spMkLst>
          </pc:spChg>
          <pc:spChg chg="del">
            <ac:chgData name="Shobhana Rajesh" userId="87843fef28698932" providerId="LiveId" clId="{3694F3A2-9D42-4CAA-89AE-CEB279C8DB34}" dt="2023-04-12T03:33:31.381" v="7" actId="478"/>
            <ac:spMkLst>
              <pc:docMk/>
              <pc:sldMasterMk cId="0" sldId="2147483648"/>
              <pc:sldLayoutMk cId="0" sldId="2147483665"/>
              <ac:spMk id="4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9511" y="3509771"/>
            <a:ext cx="3038856" cy="8229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5631" y="3509772"/>
            <a:ext cx="3038856" cy="8229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08524" y="3550158"/>
            <a:ext cx="2971800" cy="1905"/>
          </a:xfrm>
          <a:custGeom>
            <a:avLst/>
            <a:gdLst/>
            <a:ahLst/>
            <a:cxnLst/>
            <a:rect l="l" t="t" r="r" b="b"/>
            <a:pathLst>
              <a:path w="2971800" h="1904">
                <a:moveTo>
                  <a:pt x="0" y="0"/>
                </a:moveTo>
                <a:lnTo>
                  <a:pt x="2971800" y="1524"/>
                </a:lnTo>
              </a:path>
            </a:pathLst>
          </a:custGeom>
          <a:ln w="12700">
            <a:solidFill>
              <a:srgbClr val="F9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8179" y="3473196"/>
            <a:ext cx="150875" cy="15087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21326" y="3507232"/>
            <a:ext cx="83820" cy="838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1893" y="1699082"/>
            <a:ext cx="7900212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31313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3628" y="2460701"/>
            <a:ext cx="5936742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0157" y="2552192"/>
            <a:ext cx="6723684" cy="340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facebook.com/ialwaysthinkprettyth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ialwaysthinkprettythi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96539" y="488441"/>
            <a:ext cx="25476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5" dirty="0">
                <a:latin typeface="Constantia"/>
                <a:cs typeface="Constantia"/>
              </a:rPr>
              <a:t>BUSINESS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61136"/>
            <a:ext cx="23615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  <a:tab pos="1719580" algn="l"/>
              </a:tabLst>
            </a:pPr>
            <a:r>
              <a:rPr sz="2600" spc="-5" dirty="0">
                <a:latin typeface="Constantia"/>
                <a:cs typeface="Constantia"/>
              </a:rPr>
              <a:t>Busine</a:t>
            </a:r>
            <a:r>
              <a:rPr sz="2600" spc="-2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s	pl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5177" y="961136"/>
            <a:ext cx="5538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2595" algn="l"/>
                <a:tab pos="802005" algn="l"/>
                <a:tab pos="2042795" algn="l"/>
                <a:tab pos="3700779" algn="l"/>
                <a:tab pos="5187315" algn="l"/>
              </a:tabLst>
            </a:pP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s	a	wri</a:t>
            </a:r>
            <a:r>
              <a:rPr sz="2600" spc="-50" dirty="0">
                <a:latin typeface="Constantia"/>
                <a:cs typeface="Constantia"/>
              </a:rPr>
              <a:t>t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en	</a:t>
            </a:r>
            <a:r>
              <a:rPr sz="2600" spc="-5" dirty="0">
                <a:latin typeface="Constantia"/>
                <a:cs typeface="Constantia"/>
              </a:rPr>
              <a:t>do</a:t>
            </a:r>
            <a:r>
              <a:rPr sz="2600" spc="-2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um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2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t	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epa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ed	</a:t>
            </a:r>
            <a:r>
              <a:rPr sz="2600" spc="-25" dirty="0">
                <a:latin typeface="Constantia"/>
                <a:cs typeface="Constantia"/>
              </a:rPr>
              <a:t>by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357376"/>
            <a:ext cx="8082280" cy="3272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7620" algn="just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5" dirty="0">
                <a:latin typeface="Constantia"/>
                <a:cs typeface="Constantia"/>
              </a:rPr>
              <a:t>that </a:t>
            </a:r>
            <a:r>
              <a:rPr sz="2600" dirty="0">
                <a:latin typeface="Constantia"/>
                <a:cs typeface="Constantia"/>
              </a:rPr>
              <a:t>describes </a:t>
            </a:r>
            <a:r>
              <a:rPr sz="2600" spc="-5" dirty="0">
                <a:latin typeface="Constantia"/>
                <a:cs typeface="Constantia"/>
              </a:rPr>
              <a:t>all the </a:t>
            </a:r>
            <a:r>
              <a:rPr sz="2600" spc="-10" dirty="0">
                <a:latin typeface="Constantia"/>
                <a:cs typeface="Constantia"/>
              </a:rPr>
              <a:t>relevant external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internal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involved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starting</a:t>
            </a:r>
            <a:r>
              <a:rPr sz="2600" spc="6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new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venture. </a:t>
            </a:r>
            <a:r>
              <a:rPr sz="2600" spc="-35" dirty="0">
                <a:latin typeface="Constantia"/>
                <a:cs typeface="Constantia"/>
              </a:rPr>
              <a:t>It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dirty="0">
                <a:latin typeface="Constantia"/>
                <a:cs typeface="Constantia"/>
              </a:rPr>
              <a:t>an </a:t>
            </a:r>
            <a:r>
              <a:rPr sz="2600" spc="-15" dirty="0">
                <a:latin typeface="Constantia"/>
                <a:cs typeface="Constantia"/>
              </a:rPr>
              <a:t>integration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functional plans such </a:t>
            </a:r>
            <a:r>
              <a:rPr sz="2600" spc="-15" dirty="0">
                <a:latin typeface="Constantia"/>
                <a:cs typeface="Constantia"/>
              </a:rPr>
              <a:t>as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marketing,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finance</a:t>
            </a:r>
            <a:r>
              <a:rPr sz="2600" dirty="0">
                <a:latin typeface="Constantia"/>
                <a:cs typeface="Constantia"/>
              </a:rPr>
              <a:t> ,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manufacturing</a:t>
            </a:r>
            <a:r>
              <a:rPr sz="2600" dirty="0">
                <a:latin typeface="Constantia"/>
                <a:cs typeface="Constantia"/>
              </a:rPr>
              <a:t> 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human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resource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business plan is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blue </a:t>
            </a:r>
            <a:r>
              <a:rPr sz="2600" spc="-10" dirty="0">
                <a:latin typeface="Constantia"/>
                <a:cs typeface="Constantia"/>
              </a:rPr>
              <a:t>print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step </a:t>
            </a:r>
            <a:r>
              <a:rPr sz="2600" spc="-15" dirty="0">
                <a:latin typeface="Constantia"/>
                <a:cs typeface="Constantia"/>
              </a:rPr>
              <a:t>by </a:t>
            </a:r>
            <a:r>
              <a:rPr sz="2600" spc="-10" dirty="0">
                <a:latin typeface="Constantia"/>
                <a:cs typeface="Constantia"/>
              </a:rPr>
              <a:t>step </a:t>
            </a:r>
            <a:r>
              <a:rPr sz="2600" spc="-15" dirty="0">
                <a:latin typeface="Constantia"/>
                <a:cs typeface="Constantia"/>
              </a:rPr>
              <a:t>process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 </a:t>
            </a:r>
            <a:r>
              <a:rPr sz="2600" spc="-20" dirty="0">
                <a:latin typeface="Constantia"/>
                <a:cs typeface="Constantia"/>
              </a:rPr>
              <a:t>would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25" dirty="0">
                <a:latin typeface="Constantia"/>
                <a:cs typeface="Constantia"/>
              </a:rPr>
              <a:t>followed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30" dirty="0">
                <a:latin typeface="Constantia"/>
                <a:cs typeface="Constantia"/>
              </a:rPr>
              <a:t>convert </a:t>
            </a:r>
            <a:r>
              <a:rPr sz="2600" spc="-10" dirty="0">
                <a:latin typeface="Constantia"/>
                <a:cs typeface="Constantia"/>
              </a:rPr>
              <a:t>business </a:t>
            </a:r>
            <a:r>
              <a:rPr sz="2600" spc="-5" dirty="0">
                <a:latin typeface="Constantia"/>
                <a:cs typeface="Constantia"/>
              </a:rPr>
              <a:t>idea </a:t>
            </a:r>
            <a:r>
              <a:rPr sz="2600" spc="-15" dirty="0">
                <a:latin typeface="Constantia"/>
                <a:cs typeface="Constantia"/>
              </a:rPr>
              <a:t>into </a:t>
            </a:r>
            <a:r>
              <a:rPr sz="2600" spc="-10" dirty="0">
                <a:latin typeface="Constantia"/>
                <a:cs typeface="Constantia"/>
              </a:rPr>
              <a:t> successful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business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venture.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52425"/>
            <a:ext cx="8079105" cy="56076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marR="10160" indent="-274320" algn="just">
              <a:lnSpc>
                <a:spcPct val="80000"/>
              </a:lnSpc>
              <a:spcBef>
                <a:spcPts val="675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b="1" spc="-10" dirty="0">
                <a:latin typeface="Constantia"/>
                <a:cs typeface="Constantia"/>
              </a:rPr>
              <a:t>Feasibility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analysis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conducting</a:t>
            </a:r>
            <a:r>
              <a:rPr sz="2400" spc="5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detailed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analysis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relation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every aspect </a:t>
            </a:r>
            <a:r>
              <a:rPr sz="2400" spc="-10" dirty="0">
                <a:latin typeface="Constantia"/>
                <a:cs typeface="Constantia"/>
              </a:rPr>
              <a:t>relevant </a:t>
            </a:r>
            <a:r>
              <a:rPr sz="2400" spc="-25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business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determining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credibility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business.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ts val="2300"/>
              </a:lnSpc>
              <a:spcBef>
                <a:spcPts val="58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15" dirty="0">
                <a:latin typeface="Constantia"/>
                <a:cs typeface="Constantia"/>
              </a:rPr>
              <a:t>Market </a:t>
            </a:r>
            <a:r>
              <a:rPr sz="2400" b="1" spc="-10" dirty="0">
                <a:latin typeface="Constantia"/>
                <a:cs typeface="Constantia"/>
              </a:rPr>
              <a:t>analysis </a:t>
            </a:r>
            <a:r>
              <a:rPr sz="2400" dirty="0">
                <a:latin typeface="Constantia"/>
                <a:cs typeface="Constantia"/>
              </a:rPr>
              <a:t>: is </a:t>
            </a:r>
            <a:r>
              <a:rPr sz="2400" spc="-15" dirty="0">
                <a:latin typeface="Constantia"/>
                <a:cs typeface="Constantia"/>
              </a:rPr>
              <a:t>conducted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estimate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demand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</a:t>
            </a:r>
            <a:r>
              <a:rPr sz="2400" spc="-10" dirty="0">
                <a:latin typeface="Constantia"/>
                <a:cs typeface="Constantia"/>
              </a:rPr>
              <a:t> share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 </a:t>
            </a:r>
            <a:r>
              <a:rPr sz="2400" spc="-5" dirty="0">
                <a:latin typeface="Constantia"/>
                <a:cs typeface="Constantia"/>
              </a:rPr>
              <a:t>proposed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service in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future.</a:t>
            </a:r>
            <a:r>
              <a:rPr sz="2400" spc="-5" dirty="0">
                <a:latin typeface="Constantia"/>
                <a:cs typeface="Constantia"/>
              </a:rPr>
              <a:t> Demand</a:t>
            </a:r>
            <a:r>
              <a:rPr sz="2400" dirty="0">
                <a:latin typeface="Constantia"/>
                <a:cs typeface="Constantia"/>
              </a:rPr>
              <a:t> 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analysis </a:t>
            </a:r>
            <a:r>
              <a:rPr sz="2400" dirty="0">
                <a:latin typeface="Constantia"/>
                <a:cs typeface="Constantia"/>
              </a:rPr>
              <a:t>is </a:t>
            </a:r>
            <a:r>
              <a:rPr sz="2400" spc="-5" dirty="0">
                <a:latin typeface="Constantia"/>
                <a:cs typeface="Constantia"/>
              </a:rPr>
              <a:t>based</a:t>
            </a:r>
            <a:r>
              <a:rPr sz="2400" spc="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 factors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like </a:t>
            </a:r>
            <a:r>
              <a:rPr sz="2400" spc="-10" dirty="0">
                <a:latin typeface="Constantia"/>
                <a:cs typeface="Constantia"/>
              </a:rPr>
              <a:t>consumption pattern, availability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substitute </a:t>
            </a:r>
            <a:r>
              <a:rPr sz="2400" spc="-15" dirty="0">
                <a:latin typeface="Constantia"/>
                <a:cs typeface="Constantia"/>
              </a:rPr>
              <a:t>goods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services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etc.</a:t>
            </a:r>
            <a:endParaRPr sz="2400">
              <a:latin typeface="Constantia"/>
              <a:cs typeface="Constantia"/>
            </a:endParaRPr>
          </a:p>
          <a:p>
            <a:pPr marL="286385" marR="6985" indent="-274320" algn="just">
              <a:lnSpc>
                <a:spcPts val="2300"/>
              </a:lnSpc>
              <a:spcBef>
                <a:spcPts val="62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30" dirty="0">
                <a:latin typeface="Constantia"/>
                <a:cs typeface="Constantia"/>
              </a:rPr>
              <a:t>Technical</a:t>
            </a:r>
            <a:r>
              <a:rPr sz="2400" b="1" spc="-25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and</a:t>
            </a:r>
            <a:r>
              <a:rPr sz="2400" b="1" spc="5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operational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analysis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assess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operational</a:t>
            </a:r>
            <a:r>
              <a:rPr sz="2400" dirty="0">
                <a:latin typeface="Constantia"/>
                <a:cs typeface="Constantia"/>
              </a:rPr>
              <a:t> ability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of</a:t>
            </a:r>
            <a:r>
              <a:rPr sz="2400" spc="-5" dirty="0">
                <a:latin typeface="Constantia"/>
                <a:cs typeface="Constantia"/>
              </a:rPr>
              <a:t> proposed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enterprise.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Technical </a:t>
            </a:r>
            <a:r>
              <a:rPr sz="2400" spc="5" dirty="0">
                <a:latin typeface="Constantia"/>
                <a:cs typeface="Constantia"/>
              </a:rPr>
              <a:t>or </a:t>
            </a:r>
            <a:r>
              <a:rPr sz="2400" spc="-5" dirty="0">
                <a:latin typeface="Constantia"/>
                <a:cs typeface="Constantia"/>
              </a:rPr>
              <a:t>operational </a:t>
            </a:r>
            <a:r>
              <a:rPr sz="2400" spc="-10" dirty="0">
                <a:latin typeface="Constantia"/>
                <a:cs typeface="Constantia"/>
              </a:rPr>
              <a:t>analysis </a:t>
            </a:r>
            <a:r>
              <a:rPr sz="2400" spc="-5" dirty="0">
                <a:latin typeface="Constantia"/>
                <a:cs typeface="Constantia"/>
              </a:rPr>
              <a:t>collects data on </a:t>
            </a:r>
            <a:r>
              <a:rPr sz="2400" spc="-10" dirty="0">
                <a:latin typeface="Constantia"/>
                <a:cs typeface="Constantia"/>
              </a:rPr>
              <a:t>following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parameters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55"/>
              </a:spcBef>
              <a:buClr>
                <a:srgbClr val="9F2936"/>
              </a:buClr>
              <a:buSzPct val="85416"/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latin typeface="Constantia"/>
                <a:cs typeface="Constantia"/>
              </a:rPr>
              <a:t>Material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availability</a:t>
            </a:r>
            <a:endParaRPr sz="24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5"/>
              </a:spcBef>
              <a:buClr>
                <a:srgbClr val="9F2936"/>
              </a:buClr>
              <a:buSzPct val="85416"/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latin typeface="Constantia"/>
                <a:cs typeface="Constantia"/>
              </a:rPr>
              <a:t>Material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requirement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planning</a:t>
            </a:r>
            <a:endParaRPr sz="24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5"/>
              </a:spcBef>
              <a:buClr>
                <a:srgbClr val="9F2936"/>
              </a:buClr>
              <a:buSzPct val="85416"/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Constantia"/>
                <a:cs typeface="Constantia"/>
              </a:rPr>
              <a:t>Plant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location</a:t>
            </a:r>
            <a:endParaRPr sz="24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5"/>
              </a:spcBef>
              <a:buClr>
                <a:srgbClr val="9F2936"/>
              </a:buClr>
              <a:buSzPct val="85416"/>
              <a:buAutoNum type="arabicPeriod"/>
              <a:tabLst>
                <a:tab pos="527685" algn="l"/>
                <a:tab pos="528320" algn="l"/>
              </a:tabLst>
            </a:pPr>
            <a:r>
              <a:rPr sz="2400" dirty="0">
                <a:latin typeface="Constantia"/>
                <a:cs typeface="Constantia"/>
              </a:rPr>
              <a:t>P</a:t>
            </a:r>
            <a:r>
              <a:rPr sz="2400" spc="-10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ant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capacity</a:t>
            </a:r>
            <a:endParaRPr sz="24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5"/>
              </a:spcBef>
              <a:buClr>
                <a:srgbClr val="9F2936"/>
              </a:buClr>
              <a:buSzPct val="85416"/>
              <a:buAutoNum type="arabicPeriod"/>
              <a:tabLst>
                <a:tab pos="527685" algn="l"/>
                <a:tab pos="528320" algn="l"/>
              </a:tabLst>
            </a:pPr>
            <a:r>
              <a:rPr sz="2400" dirty="0">
                <a:latin typeface="Constantia"/>
                <a:cs typeface="Constantia"/>
              </a:rPr>
              <a:t>Machinery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equipment.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07975"/>
            <a:ext cx="8080375" cy="53035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marR="6985" indent="-274320" algn="just">
              <a:lnSpc>
                <a:spcPct val="80000"/>
              </a:lnSpc>
              <a:spcBef>
                <a:spcPts val="67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10" dirty="0">
                <a:latin typeface="Constantia"/>
                <a:cs typeface="Constantia"/>
              </a:rPr>
              <a:t>Marketing </a:t>
            </a:r>
            <a:r>
              <a:rPr sz="2400" b="1" spc="-5" dirty="0">
                <a:latin typeface="Constantia"/>
                <a:cs typeface="Constantia"/>
              </a:rPr>
              <a:t>plan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25" dirty="0">
                <a:latin typeface="Constantia"/>
                <a:cs typeface="Constantia"/>
              </a:rPr>
              <a:t>lays </a:t>
            </a:r>
            <a:r>
              <a:rPr sz="2400" spc="-15" dirty="0">
                <a:latin typeface="Constantia"/>
                <a:cs typeface="Constantia"/>
              </a:rPr>
              <a:t>down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strategies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5" dirty="0">
                <a:latin typeface="Constantia"/>
                <a:cs typeface="Constantia"/>
              </a:rPr>
              <a:t>marketing </a:t>
            </a:r>
            <a:r>
              <a:rPr sz="2400" spc="-10" dirty="0">
                <a:latin typeface="Constantia"/>
                <a:cs typeface="Constantia"/>
              </a:rPr>
              <a:t> which </a:t>
            </a:r>
            <a:r>
              <a:rPr sz="2400" spc="-5" dirty="0">
                <a:latin typeface="Constantia"/>
                <a:cs typeface="Constantia"/>
              </a:rPr>
              <a:t>can </a:t>
            </a:r>
            <a:r>
              <a:rPr sz="2400" dirty="0">
                <a:latin typeface="Constantia"/>
                <a:cs typeface="Constantia"/>
              </a:rPr>
              <a:t>lead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5" dirty="0">
                <a:latin typeface="Constantia"/>
                <a:cs typeface="Constantia"/>
              </a:rPr>
              <a:t>success </a:t>
            </a:r>
            <a:r>
              <a:rPr sz="2400" spc="-5" dirty="0">
                <a:latin typeface="Constantia"/>
                <a:cs typeface="Constantia"/>
              </a:rPr>
              <a:t>of business plan. </a:t>
            </a:r>
            <a:r>
              <a:rPr sz="2400" spc="-10" dirty="0">
                <a:latin typeface="Constantia"/>
                <a:cs typeface="Constantia"/>
              </a:rPr>
              <a:t>Strategies </a:t>
            </a:r>
            <a:r>
              <a:rPr sz="2400" spc="-15" dirty="0">
                <a:latin typeface="Constantia"/>
                <a:cs typeface="Constantia"/>
              </a:rPr>
              <a:t>are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terms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5" dirty="0">
                <a:latin typeface="Constantia"/>
                <a:cs typeface="Constantia"/>
              </a:rPr>
              <a:t>marketing </a:t>
            </a:r>
            <a:r>
              <a:rPr sz="2400" spc="-5" dirty="0">
                <a:latin typeface="Constantia"/>
                <a:cs typeface="Constantia"/>
              </a:rPr>
              <a:t>mix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5" dirty="0">
                <a:latin typeface="Constantia"/>
                <a:cs typeface="Constantia"/>
              </a:rPr>
              <a:t>includes </a:t>
            </a:r>
            <a:r>
              <a:rPr sz="2400" dirty="0">
                <a:latin typeface="Constantia"/>
                <a:cs typeface="Constantia"/>
              </a:rPr>
              <a:t>( </a:t>
            </a:r>
            <a:r>
              <a:rPr sz="2400" spc="-10" dirty="0">
                <a:latin typeface="Constantia"/>
                <a:cs typeface="Constantia"/>
              </a:rPr>
              <a:t>product, price,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place,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promotion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) </a:t>
            </a:r>
            <a:r>
              <a:rPr sz="2400" spc="-10" dirty="0">
                <a:latin typeface="Constantia"/>
                <a:cs typeface="Constantia"/>
              </a:rPr>
              <a:t>which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determines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potential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demand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customers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ts val="2300"/>
              </a:lnSpc>
              <a:spcBef>
                <a:spcPts val="59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Production plan </a:t>
            </a:r>
            <a:r>
              <a:rPr sz="2400" b="1" dirty="0">
                <a:latin typeface="Constantia"/>
                <a:cs typeface="Constantia"/>
              </a:rPr>
              <a:t>/ </a:t>
            </a:r>
            <a:r>
              <a:rPr sz="2400" b="1" spc="-5" dirty="0">
                <a:latin typeface="Constantia"/>
                <a:cs typeface="Constantia"/>
              </a:rPr>
              <a:t>operational plan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5" dirty="0">
                <a:latin typeface="Constantia"/>
                <a:cs typeface="Constantia"/>
              </a:rPr>
              <a:t>production </a:t>
            </a:r>
            <a:r>
              <a:rPr sz="2400" dirty="0">
                <a:latin typeface="Constantia"/>
                <a:cs typeface="Constantia"/>
              </a:rPr>
              <a:t>plan is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drafted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manufacturing </a:t>
            </a:r>
            <a:r>
              <a:rPr sz="2400" spc="-10" dirty="0">
                <a:latin typeface="Constantia"/>
                <a:cs typeface="Constantia"/>
              </a:rPr>
              <a:t>sector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where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operation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plan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designed for business </a:t>
            </a:r>
            <a:r>
              <a:rPr sz="2400" spc="-15" dirty="0">
                <a:latin typeface="Constantia"/>
                <a:cs typeface="Constantia"/>
              </a:rPr>
              <a:t>into </a:t>
            </a:r>
            <a:r>
              <a:rPr sz="2400" dirty="0">
                <a:latin typeface="Constantia"/>
                <a:cs typeface="Constantia"/>
              </a:rPr>
              <a:t>service </a:t>
            </a:r>
            <a:r>
              <a:rPr sz="2400" spc="-40" dirty="0">
                <a:latin typeface="Constantia"/>
                <a:cs typeface="Constantia"/>
              </a:rPr>
              <a:t>sector. </a:t>
            </a:r>
            <a:r>
              <a:rPr sz="2400" spc="-30" dirty="0">
                <a:latin typeface="Constantia"/>
                <a:cs typeface="Constantia"/>
              </a:rPr>
              <a:t>It </a:t>
            </a:r>
            <a:r>
              <a:rPr sz="2400" spc="-10" dirty="0">
                <a:latin typeface="Constantia"/>
                <a:cs typeface="Constantia"/>
              </a:rPr>
              <a:t>comprises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strategies</a:t>
            </a:r>
            <a:r>
              <a:rPr sz="2400" spc="-5" dirty="0">
                <a:latin typeface="Constantia"/>
                <a:cs typeface="Constantia"/>
              </a:rPr>
              <a:t> 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parameters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such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location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layout,</a:t>
            </a:r>
            <a:r>
              <a:rPr sz="2400" spc="-15" dirty="0">
                <a:latin typeface="Constantia"/>
                <a:cs typeface="Constantia"/>
              </a:rPr>
              <a:t> cost,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60" dirty="0">
                <a:latin typeface="Constantia"/>
                <a:cs typeface="Constantia"/>
              </a:rPr>
              <a:t>a</a:t>
            </a:r>
            <a:r>
              <a:rPr sz="2400" spc="-20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ailabili</a:t>
            </a:r>
            <a:r>
              <a:rPr sz="2400" spc="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5" dirty="0">
                <a:latin typeface="Constantia"/>
                <a:cs typeface="Constantia"/>
              </a:rPr>
              <a:t>ial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human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esou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3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Organizational plan </a:t>
            </a:r>
            <a:r>
              <a:rPr sz="2400" dirty="0">
                <a:latin typeface="Constantia"/>
                <a:cs typeface="Constantia"/>
              </a:rPr>
              <a:t>: defines </a:t>
            </a:r>
            <a:r>
              <a:rPr sz="2400" spc="-5" dirty="0">
                <a:latin typeface="Constantia"/>
                <a:cs typeface="Constantia"/>
              </a:rPr>
              <a:t>type of </a:t>
            </a:r>
            <a:r>
              <a:rPr sz="2400" spc="-10" dirty="0">
                <a:latin typeface="Constantia"/>
                <a:cs typeface="Constantia"/>
              </a:rPr>
              <a:t>ownership </a:t>
            </a:r>
            <a:r>
              <a:rPr sz="2400" spc="-15" dirty="0">
                <a:latin typeface="Constantia"/>
                <a:cs typeface="Constantia"/>
              </a:rPr>
              <a:t>pattern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40" dirty="0">
                <a:latin typeface="Constantia"/>
                <a:cs typeface="Constantia"/>
              </a:rPr>
              <a:t>company, </a:t>
            </a:r>
            <a:r>
              <a:rPr sz="2400" dirty="0">
                <a:latin typeface="Constantia"/>
                <a:cs typeface="Constantia"/>
              </a:rPr>
              <a:t>sole </a:t>
            </a:r>
            <a:r>
              <a:rPr sz="2400" spc="-5" dirty="0">
                <a:latin typeface="Constantia"/>
                <a:cs typeface="Constantia"/>
              </a:rPr>
              <a:t>trading </a:t>
            </a:r>
            <a:r>
              <a:rPr sz="2400" spc="-10" dirty="0">
                <a:latin typeface="Constantia"/>
                <a:cs typeface="Constantia"/>
              </a:rPr>
              <a:t>concern, family </a:t>
            </a:r>
            <a:r>
              <a:rPr sz="2400" spc="-5" dirty="0">
                <a:latin typeface="Constantia"/>
                <a:cs typeface="Constantia"/>
              </a:rPr>
              <a:t>business, </a:t>
            </a:r>
            <a:r>
              <a:rPr sz="2400" spc="-15" dirty="0">
                <a:latin typeface="Constantia"/>
                <a:cs typeface="Constantia"/>
              </a:rPr>
              <a:t>private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public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limited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etc.</a:t>
            </a:r>
            <a:endParaRPr sz="2400">
              <a:latin typeface="Constantia"/>
              <a:cs typeface="Constantia"/>
            </a:endParaRPr>
          </a:p>
          <a:p>
            <a:pPr marL="286385" marR="6350" indent="-2743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Financial plan </a:t>
            </a:r>
            <a:r>
              <a:rPr sz="2400" dirty="0">
                <a:latin typeface="Constantia"/>
                <a:cs typeface="Constantia"/>
              </a:rPr>
              <a:t>: financial plan </a:t>
            </a:r>
            <a:r>
              <a:rPr sz="2400" spc="-10" dirty="0">
                <a:latin typeface="Constantia"/>
                <a:cs typeface="Constantia"/>
              </a:rPr>
              <a:t>indicates </a:t>
            </a:r>
            <a:r>
              <a:rPr sz="2400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requirement </a:t>
            </a:r>
            <a:r>
              <a:rPr sz="2400" spc="-5" dirty="0">
                <a:latin typeface="Constantia"/>
                <a:cs typeface="Constantia"/>
              </a:rPr>
              <a:t> 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proposed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enterprise.</a:t>
            </a:r>
            <a:r>
              <a:rPr sz="2400" dirty="0">
                <a:latin typeface="Constantia"/>
                <a:cs typeface="Constantia"/>
              </a:rPr>
              <a:t> Which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includes</a:t>
            </a:r>
            <a:r>
              <a:rPr sz="2400" spc="5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fund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flow,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cash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30" dirty="0">
                <a:latin typeface="Constantia"/>
                <a:cs typeface="Constantia"/>
              </a:rPr>
              <a:t>flow</a:t>
            </a:r>
            <a:r>
              <a:rPr sz="2400" spc="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statement,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break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even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point,</a:t>
            </a:r>
            <a:r>
              <a:rPr sz="2400" spc="6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projected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ratio,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projected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balance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sheet.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81009" cy="2876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Project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report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preparation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5" dirty="0">
                <a:latin typeface="Constantia"/>
                <a:cs typeface="Constantia"/>
              </a:rPr>
              <a:t> is</a:t>
            </a:r>
            <a:r>
              <a:rPr sz="2600" dirty="0">
                <a:latin typeface="Constantia"/>
                <a:cs typeface="Constantia"/>
              </a:rPr>
              <a:t> a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written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document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describes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step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by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step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strategies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involved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starting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running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Evaluation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,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control</a:t>
            </a:r>
            <a:r>
              <a:rPr sz="2600" b="1" spc="59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and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review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operates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dynamic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environment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has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to 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monitor </a:t>
            </a:r>
            <a:r>
              <a:rPr sz="2600" spc="-5" dirty="0">
                <a:latin typeface="Constantia"/>
                <a:cs typeface="Constantia"/>
              </a:rPr>
              <a:t>and review </a:t>
            </a:r>
            <a:r>
              <a:rPr sz="2600" spc="-10" dirty="0">
                <a:latin typeface="Constantia"/>
                <a:cs typeface="Constantia"/>
              </a:rPr>
              <a:t>strategies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policies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15" dirty="0">
                <a:latin typeface="Constantia"/>
                <a:cs typeface="Constantia"/>
              </a:rPr>
              <a:t>stay </a:t>
            </a:r>
            <a:r>
              <a:rPr sz="2600" spc="-10" dirty="0">
                <a:latin typeface="Constantia"/>
                <a:cs typeface="Constantia"/>
              </a:rPr>
              <a:t>in </a:t>
            </a:r>
            <a:r>
              <a:rPr sz="2600" spc="-5" dirty="0">
                <a:latin typeface="Constantia"/>
                <a:cs typeface="Constantia"/>
              </a:rPr>
              <a:t> line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competition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existing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0842"/>
            <a:ext cx="8144509" cy="56045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385"/>
              </a:spcBef>
            </a:pPr>
            <a:r>
              <a:rPr sz="2600" b="1" dirty="0">
                <a:latin typeface="Constantia"/>
                <a:cs typeface="Constantia"/>
              </a:rPr>
              <a:t>MARKET</a:t>
            </a:r>
            <a:r>
              <a:rPr sz="2600" b="1" spc="-13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  <a:p>
            <a:pPr marL="286385" marR="5715" indent="-274320" algn="just">
              <a:lnSpc>
                <a:spcPct val="9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Market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plan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describes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market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condition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strategy related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25" dirty="0">
                <a:latin typeface="Constantia"/>
                <a:cs typeface="Constantia"/>
              </a:rPr>
              <a:t>how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products and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services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distributed, </a:t>
            </a:r>
            <a:r>
              <a:rPr sz="2600" spc="-15" dirty="0">
                <a:latin typeface="Constantia"/>
                <a:cs typeface="Constantia"/>
              </a:rPr>
              <a:t>priced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5" dirty="0">
                <a:latin typeface="Constantia"/>
                <a:cs typeface="Constantia"/>
              </a:rPr>
              <a:t>promoted </a:t>
            </a:r>
            <a:r>
              <a:rPr sz="2600" spc="-10" dirty="0">
                <a:latin typeface="Constantia"/>
                <a:cs typeface="Constantia"/>
              </a:rPr>
              <a:t>in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INDUSTRY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spc="-35" dirty="0">
                <a:latin typeface="Constantia"/>
                <a:cs typeface="Constantia"/>
              </a:rPr>
              <a:t>ANALYSIS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: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prior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6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preparation</a:t>
            </a:r>
            <a:r>
              <a:rPr sz="2600" spc="6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</a:t>
            </a:r>
            <a:r>
              <a:rPr sz="2600" spc="-10" dirty="0">
                <a:latin typeface="Constantia"/>
                <a:cs typeface="Constantia"/>
              </a:rPr>
              <a:t> plan</a:t>
            </a:r>
            <a:r>
              <a:rPr sz="2600" spc="-5" dirty="0">
                <a:latin typeface="Constantia"/>
                <a:cs typeface="Constantia"/>
              </a:rPr>
              <a:t> entrepreneur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0" dirty="0">
                <a:latin typeface="Constantia"/>
                <a:cs typeface="Constantia"/>
              </a:rPr>
              <a:t> required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conduct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industry </a:t>
            </a:r>
            <a:r>
              <a:rPr sz="2600" spc="-10" dirty="0">
                <a:latin typeface="Constantia"/>
                <a:cs typeface="Constantia"/>
              </a:rPr>
              <a:t>analysis </a:t>
            </a:r>
            <a:r>
              <a:rPr sz="2600" spc="-5" dirty="0">
                <a:latin typeface="Constantia"/>
                <a:cs typeface="Constantia"/>
              </a:rPr>
              <a:t>section of the business plan. </a:t>
            </a:r>
            <a:r>
              <a:rPr sz="2600" dirty="0">
                <a:latin typeface="Constantia"/>
                <a:cs typeface="Constantia"/>
              </a:rPr>
              <a:t>Industry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analysis </a:t>
            </a:r>
            <a:r>
              <a:rPr sz="2600" spc="-15" dirty="0">
                <a:latin typeface="Constantia"/>
                <a:cs typeface="Constantia"/>
              </a:rPr>
              <a:t>provides </a:t>
            </a:r>
            <a:r>
              <a:rPr sz="2600" spc="-5" dirty="0">
                <a:latin typeface="Constantia"/>
                <a:cs typeface="Constantia"/>
              </a:rPr>
              <a:t>information about national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local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 </a:t>
            </a:r>
            <a:r>
              <a:rPr sz="2600" spc="-5" dirty="0">
                <a:latin typeface="Constantia"/>
                <a:cs typeface="Constantia"/>
              </a:rPr>
              <a:t>that </a:t>
            </a:r>
            <a:r>
              <a:rPr sz="2600" spc="-10" dirty="0">
                <a:latin typeface="Constantia"/>
                <a:cs typeface="Constantia"/>
              </a:rPr>
              <a:t>affection marketing </a:t>
            </a:r>
            <a:r>
              <a:rPr sz="2600" spc="-5" dirty="0">
                <a:latin typeface="Constantia"/>
                <a:cs typeface="Constantia"/>
              </a:rPr>
              <a:t>operation of </a:t>
            </a:r>
            <a:r>
              <a:rPr sz="2600" spc="-50" dirty="0">
                <a:latin typeface="Constantia"/>
                <a:cs typeface="Constantia"/>
              </a:rPr>
              <a:t>company.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Industry </a:t>
            </a:r>
            <a:r>
              <a:rPr sz="2600" spc="-10" dirty="0">
                <a:latin typeface="Constantia"/>
                <a:cs typeface="Constantia"/>
              </a:rPr>
              <a:t>analysis </a:t>
            </a:r>
            <a:r>
              <a:rPr sz="2600" spc="-5" dirty="0">
                <a:latin typeface="Constantia"/>
                <a:cs typeface="Constantia"/>
              </a:rPr>
              <a:t>also </a:t>
            </a:r>
            <a:r>
              <a:rPr sz="2600" spc="-35" dirty="0">
                <a:latin typeface="Constantia"/>
                <a:cs typeface="Constantia"/>
              </a:rPr>
              <a:t>involves </a:t>
            </a:r>
            <a:r>
              <a:rPr sz="2600" spc="-10" dirty="0">
                <a:latin typeface="Constantia"/>
                <a:cs typeface="Constantia"/>
              </a:rPr>
              <a:t>collecting information </a:t>
            </a:r>
            <a:r>
              <a:rPr sz="2600" spc="-5" dirty="0">
                <a:latin typeface="Constantia"/>
                <a:cs typeface="Constantia"/>
              </a:rPr>
              <a:t> about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competitors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available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form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secondary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data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news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papers,</a:t>
            </a:r>
            <a:r>
              <a:rPr sz="2600" spc="-5" dirty="0">
                <a:latin typeface="Constantia"/>
                <a:cs typeface="Constantia"/>
              </a:rPr>
              <a:t> article,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websites,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catalogs,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promotions,</a:t>
            </a:r>
            <a:r>
              <a:rPr sz="2600" spc="-5" dirty="0">
                <a:latin typeface="Constantia"/>
                <a:cs typeface="Constantia"/>
              </a:rPr>
              <a:t> interview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distributors, </a:t>
            </a:r>
            <a:r>
              <a:rPr sz="2600" spc="-5" dirty="0">
                <a:latin typeface="Constantia"/>
                <a:cs typeface="Constantia"/>
              </a:rPr>
              <a:t> cus</a:t>
            </a:r>
            <a:r>
              <a:rPr sz="2600" spc="-2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5" dirty="0">
                <a:latin typeface="Constantia"/>
                <a:cs typeface="Constantia"/>
              </a:rPr>
              <a:t>m</a:t>
            </a:r>
            <a:r>
              <a:rPr sz="2600" dirty="0">
                <a:latin typeface="Constantia"/>
                <a:cs typeface="Constantia"/>
              </a:rPr>
              <a:t>ers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41" y="260604"/>
            <a:ext cx="8424926" cy="5835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4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1021" y="344551"/>
            <a:ext cx="65303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Constantia"/>
                <a:cs typeface="Constantia"/>
              </a:rPr>
              <a:t>STEPS</a:t>
            </a:r>
            <a:r>
              <a:rPr sz="2600" b="1" spc="-45" dirty="0">
                <a:latin typeface="Constantia"/>
                <a:cs typeface="Constantia"/>
              </a:rPr>
              <a:t> </a:t>
            </a:r>
            <a:r>
              <a:rPr sz="2600" b="1" spc="-35" dirty="0">
                <a:latin typeface="Constantia"/>
                <a:cs typeface="Constantia"/>
              </a:rPr>
              <a:t>INVOLVED</a:t>
            </a:r>
            <a:r>
              <a:rPr sz="2600" b="1" spc="-4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IN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MARKET</a:t>
            </a:r>
            <a:r>
              <a:rPr sz="2600" b="1" spc="-9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RESEARCH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8175" y="1314450"/>
            <a:ext cx="7400925" cy="4105275"/>
            <a:chOff x="638175" y="1314450"/>
            <a:chExt cx="7400925" cy="4105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450" y="1314450"/>
              <a:ext cx="6724650" cy="4105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175" y="2438400"/>
              <a:ext cx="2152650" cy="18573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48029" y="2853054"/>
            <a:ext cx="1513205" cy="97472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indent="226695">
              <a:lnSpc>
                <a:spcPts val="2420"/>
              </a:lnSpc>
              <a:spcBef>
                <a:spcPts val="359"/>
              </a:spcBef>
            </a:pP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1. </a:t>
            </a:r>
            <a:r>
              <a:rPr sz="2200" spc="5" dirty="0">
                <a:solidFill>
                  <a:srgbClr val="FFFFFF"/>
                </a:solidFill>
                <a:latin typeface="Constantia"/>
                <a:cs typeface="Constantia"/>
              </a:rPr>
              <a:t>Define </a:t>
            </a:r>
            <a:r>
              <a:rPr sz="2200" spc="1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p</a:t>
            </a:r>
            <a:r>
              <a:rPr sz="2200" spc="-15" dirty="0">
                <a:solidFill>
                  <a:srgbClr val="FFFFFF"/>
                </a:solidFill>
                <a:latin typeface="Constantia"/>
                <a:cs typeface="Constantia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2200" spc="-15" dirty="0">
                <a:solidFill>
                  <a:srgbClr val="FFFFFF"/>
                </a:solidFill>
                <a:latin typeface="Constantia"/>
                <a:cs typeface="Constantia"/>
              </a:rPr>
              <a:t>p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ose</a:t>
            </a:r>
            <a:r>
              <a:rPr sz="2200" spc="-9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2200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d</a:t>
            </a:r>
            <a:endParaRPr sz="2200">
              <a:latin typeface="Constantia"/>
              <a:cs typeface="Constantia"/>
            </a:endParaRPr>
          </a:p>
          <a:p>
            <a:pPr marL="218440">
              <a:lnSpc>
                <a:spcPts val="2370"/>
              </a:lnSpc>
            </a:pP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objective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9375" y="2438400"/>
            <a:ext cx="2162175" cy="18573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30779" y="2699385"/>
            <a:ext cx="1515110" cy="12814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49225" marR="5080" indent="-137160">
              <a:lnSpc>
                <a:spcPct val="91600"/>
              </a:lnSpc>
              <a:spcBef>
                <a:spcPts val="315"/>
              </a:spcBef>
            </a:pP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2.</a:t>
            </a:r>
            <a:r>
              <a:rPr sz="2200" spc="-8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Gathering </a:t>
            </a:r>
            <a:r>
              <a:rPr sz="2200" spc="-53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data </a:t>
            </a:r>
            <a:r>
              <a:rPr sz="2200" spc="-15" dirty="0">
                <a:solidFill>
                  <a:srgbClr val="FFFFFF"/>
                </a:solidFill>
                <a:latin typeface="Constantia"/>
                <a:cs typeface="Constantia"/>
              </a:rPr>
              <a:t>from 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secondary </a:t>
            </a:r>
            <a:r>
              <a:rPr sz="22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onstantia"/>
                <a:cs typeface="Constantia"/>
              </a:rPr>
              <a:t>sources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575" y="2438400"/>
            <a:ext cx="2162175" cy="18573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18075" y="2699385"/>
            <a:ext cx="1508760" cy="12814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72720" marR="5080" indent="-160020">
              <a:lnSpc>
                <a:spcPct val="91600"/>
              </a:lnSpc>
              <a:spcBef>
                <a:spcPts val="315"/>
              </a:spcBef>
            </a:pP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3.</a:t>
            </a:r>
            <a:r>
              <a:rPr sz="2200" spc="-7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Gathering </a:t>
            </a:r>
            <a:r>
              <a:rPr sz="2200" spc="-53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data </a:t>
            </a:r>
            <a:r>
              <a:rPr sz="2200" spc="-15" dirty="0">
                <a:solidFill>
                  <a:srgbClr val="FFFFFF"/>
                </a:solidFill>
                <a:latin typeface="Constantia"/>
                <a:cs typeface="Constantia"/>
              </a:rPr>
              <a:t>from 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dirty="0">
                <a:solidFill>
                  <a:srgbClr val="FFFFFF"/>
                </a:solidFill>
                <a:latin typeface="Constantia"/>
                <a:cs typeface="Constantia"/>
              </a:rPr>
              <a:t>primary </a:t>
            </a:r>
            <a:r>
              <a:rPr sz="22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onstantia"/>
                <a:cs typeface="Constantia"/>
              </a:rPr>
              <a:t>sources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1300" y="2438400"/>
            <a:ext cx="2162175" cy="18573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895845" y="2699385"/>
            <a:ext cx="1521460" cy="128143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532130" marR="5080" indent="-520065">
              <a:lnSpc>
                <a:spcPts val="2420"/>
              </a:lnSpc>
              <a:spcBef>
                <a:spcPts val="359"/>
              </a:spcBef>
            </a:pP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4.</a:t>
            </a:r>
            <a:r>
              <a:rPr sz="2200" spc="-10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Analyzing </a:t>
            </a:r>
            <a:r>
              <a:rPr sz="2200" spc="-5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endParaRPr sz="2200">
              <a:latin typeface="Constantia"/>
              <a:cs typeface="Constantia"/>
            </a:endParaRPr>
          </a:p>
          <a:p>
            <a:pPr marL="155575" marR="27305" indent="-121920">
              <a:lnSpc>
                <a:spcPts val="2410"/>
              </a:lnSpc>
              <a:spcBef>
                <a:spcPts val="5"/>
              </a:spcBef>
            </a:pP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2200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2200" spc="-40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erp</a:t>
            </a:r>
            <a:r>
              <a:rPr sz="2200" spc="-45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2200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2200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Constantia"/>
                <a:cs typeface="Constantia"/>
              </a:rPr>
              <a:t>g  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onstantia"/>
                <a:cs typeface="Constantia"/>
              </a:rPr>
              <a:t>result.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68961"/>
            <a:ext cx="8081009" cy="50101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700"/>
              </a:spcBef>
            </a:pPr>
            <a:r>
              <a:rPr sz="2600" b="1" spc="-10" dirty="0">
                <a:latin typeface="Constantia"/>
                <a:cs typeface="Constantia"/>
              </a:rPr>
              <a:t>STEPS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IN</a:t>
            </a:r>
            <a:r>
              <a:rPr sz="2600" b="1" spc="-2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MARKETING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RESEARCH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5" dirty="0">
                <a:latin typeface="Constantia"/>
                <a:cs typeface="Constantia"/>
              </a:rPr>
              <a:t>Defining</a:t>
            </a:r>
            <a:r>
              <a:rPr sz="2600" b="1" spc="1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the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purpose</a:t>
            </a:r>
            <a:r>
              <a:rPr sz="2600" b="1" dirty="0">
                <a:latin typeface="Constantia"/>
                <a:cs typeface="Constantia"/>
              </a:rPr>
              <a:t> or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objective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to 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5" dirty="0">
                <a:latin typeface="Constantia"/>
                <a:cs typeface="Constantia"/>
              </a:rPr>
              <a:t>should</a:t>
            </a:r>
            <a:r>
              <a:rPr sz="2600" dirty="0">
                <a:latin typeface="Constantia"/>
                <a:cs typeface="Constantia"/>
              </a:rPr>
              <a:t> be </a:t>
            </a:r>
            <a:r>
              <a:rPr sz="2600" spc="-5" dirty="0">
                <a:latin typeface="Constantia"/>
                <a:cs typeface="Constantia"/>
              </a:rPr>
              <a:t>clear </a:t>
            </a:r>
            <a:r>
              <a:rPr sz="2600" spc="-10" dirty="0">
                <a:latin typeface="Constantia"/>
                <a:cs typeface="Constantia"/>
              </a:rPr>
              <a:t>nature</a:t>
            </a:r>
            <a:r>
              <a:rPr sz="2600" spc="-5" dirty="0">
                <a:latin typeface="Constantia"/>
                <a:cs typeface="Constantia"/>
              </a:rPr>
              <a:t> 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information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required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by</a:t>
            </a:r>
            <a:r>
              <a:rPr sz="2600" spc="-5" dirty="0">
                <a:latin typeface="Constantia"/>
                <a:cs typeface="Constantia"/>
              </a:rPr>
              <a:t> 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business,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sources</a:t>
            </a:r>
            <a:r>
              <a:rPr sz="2600" spc="-10" dirty="0">
                <a:latin typeface="Constantia"/>
                <a:cs typeface="Constantia"/>
              </a:rPr>
              <a:t> through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which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required </a:t>
            </a:r>
            <a:r>
              <a:rPr sz="2600" spc="-5" dirty="0">
                <a:latin typeface="Constantia"/>
                <a:cs typeface="Constantia"/>
              </a:rPr>
              <a:t>data </a:t>
            </a:r>
            <a:r>
              <a:rPr sz="2600" dirty="0">
                <a:latin typeface="Constantia"/>
                <a:cs typeface="Constantia"/>
              </a:rPr>
              <a:t>will be </a:t>
            </a:r>
            <a:r>
              <a:rPr sz="2600" spc="-15" dirty="0">
                <a:latin typeface="Constantia"/>
                <a:cs typeface="Constantia"/>
              </a:rPr>
              <a:t>collected, </a:t>
            </a:r>
            <a:r>
              <a:rPr sz="2600" spc="-10" dirty="0">
                <a:latin typeface="Constantia"/>
                <a:cs typeface="Constantia"/>
              </a:rPr>
              <a:t>whether required </a:t>
            </a:r>
            <a:r>
              <a:rPr sz="2600" spc="-5" dirty="0">
                <a:latin typeface="Constantia"/>
                <a:cs typeface="Constantia"/>
              </a:rPr>
              <a:t>data </a:t>
            </a:r>
            <a:r>
              <a:rPr sz="2600" dirty="0">
                <a:latin typeface="Constantia"/>
                <a:cs typeface="Constantia"/>
              </a:rPr>
              <a:t> will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primary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or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secondary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source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information.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Gathering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data</a:t>
            </a:r>
            <a:r>
              <a:rPr sz="2600" b="1" spc="-6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from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secondary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sources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secondary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source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information </a:t>
            </a:r>
            <a:r>
              <a:rPr sz="2600" spc="-10" dirty="0">
                <a:latin typeface="Constantia"/>
                <a:cs typeface="Constantia"/>
              </a:rPr>
              <a:t>refers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data </a:t>
            </a:r>
            <a:r>
              <a:rPr sz="2600" spc="-15" dirty="0">
                <a:latin typeface="Constantia"/>
                <a:cs typeface="Constantia"/>
              </a:rPr>
              <a:t>available </a:t>
            </a:r>
            <a:r>
              <a:rPr sz="2600" spc="-5" dirty="0">
                <a:latin typeface="Constantia"/>
                <a:cs typeface="Constantia"/>
              </a:rPr>
              <a:t>about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competitors </a:t>
            </a:r>
            <a:r>
              <a:rPr sz="2600" spc="-10" dirty="0">
                <a:latin typeface="Constantia"/>
                <a:cs typeface="Constantia"/>
              </a:rPr>
              <a:t>strategy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their position in the </a:t>
            </a:r>
            <a:r>
              <a:rPr sz="2600" spc="-20" dirty="0">
                <a:latin typeface="Constantia"/>
                <a:cs typeface="Constantia"/>
              </a:rPr>
              <a:t>market. </a:t>
            </a:r>
            <a:r>
              <a:rPr sz="2600" spc="-15" dirty="0">
                <a:latin typeface="Constantia"/>
                <a:cs typeface="Constantia"/>
              </a:rPr>
              <a:t> Required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information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competitors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available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through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magazines,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new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papers,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libraries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etc.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78470" cy="2876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0795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Gathering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information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from</a:t>
            </a:r>
            <a:r>
              <a:rPr sz="2600" b="1" spc="59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primary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source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: 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primary data </a:t>
            </a:r>
            <a:r>
              <a:rPr sz="2600" spc="-15" dirty="0">
                <a:latin typeface="Constantia"/>
                <a:cs typeface="Constantia"/>
              </a:rPr>
              <a:t>required </a:t>
            </a:r>
            <a:r>
              <a:rPr sz="2600" spc="-10" dirty="0">
                <a:latin typeface="Constantia"/>
                <a:cs typeface="Constantia"/>
              </a:rPr>
              <a:t>for </a:t>
            </a:r>
            <a:r>
              <a:rPr sz="2600" spc="-15" dirty="0">
                <a:latin typeface="Constantia"/>
                <a:cs typeface="Constantia"/>
              </a:rPr>
              <a:t>market </a:t>
            </a:r>
            <a:r>
              <a:rPr sz="2600" spc="-10" dirty="0">
                <a:latin typeface="Constantia"/>
                <a:cs typeface="Constantia"/>
              </a:rPr>
              <a:t>research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5" dirty="0">
                <a:latin typeface="Constantia"/>
                <a:cs typeface="Constantia"/>
              </a:rPr>
              <a:t>collected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through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methods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such</a:t>
            </a:r>
            <a:r>
              <a:rPr sz="2600" dirty="0">
                <a:latin typeface="Constantia"/>
                <a:cs typeface="Constantia"/>
              </a:rPr>
              <a:t> as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observation,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networking,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interviewing,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focus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group,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exhibition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etc.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Analyzing </a:t>
            </a:r>
            <a:r>
              <a:rPr sz="2600" b="1" dirty="0">
                <a:latin typeface="Constantia"/>
                <a:cs typeface="Constantia"/>
              </a:rPr>
              <a:t>and </a:t>
            </a:r>
            <a:r>
              <a:rPr sz="2600" b="1" spc="-10" dirty="0">
                <a:latin typeface="Constantia"/>
                <a:cs typeface="Constantia"/>
              </a:rPr>
              <a:t>interpreting results </a:t>
            </a:r>
            <a:r>
              <a:rPr sz="2600" b="1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results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 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evaluated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interpreted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depending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objective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research </a:t>
            </a:r>
            <a:r>
              <a:rPr sz="2600" spc="-20" dirty="0">
                <a:latin typeface="Constantia"/>
                <a:cs typeface="Constantia"/>
              </a:rPr>
              <a:t>process.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Summarizing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results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3266947"/>
            <a:ext cx="349694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282065" algn="l"/>
                <a:tab pos="1308100" algn="l"/>
                <a:tab pos="1812289" algn="l"/>
                <a:tab pos="2712085" algn="l"/>
              </a:tabLst>
            </a:pP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ro</a:t>
            </a:r>
            <a:r>
              <a:rPr sz="2600" dirty="0">
                <a:latin typeface="Constantia"/>
                <a:cs typeface="Constantia"/>
              </a:rPr>
              <a:t>vide		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	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elim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na</a:t>
            </a:r>
            <a:r>
              <a:rPr sz="2600" spc="2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y  </a:t>
            </a:r>
            <a:r>
              <a:rPr sz="2600" spc="-15" dirty="0">
                <a:latin typeface="Constantia"/>
                <a:cs typeface="Constantia"/>
              </a:rPr>
              <a:t>market	</a:t>
            </a:r>
            <a:r>
              <a:rPr sz="2600" spc="-5" dirty="0">
                <a:latin typeface="Constantia"/>
                <a:cs typeface="Constantia"/>
              </a:rPr>
              <a:t>position	</a:t>
            </a:r>
            <a:r>
              <a:rPr sz="2600" spc="-10" dirty="0">
                <a:latin typeface="Constantia"/>
                <a:cs typeface="Constantia"/>
              </a:rPr>
              <a:t>and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1522" y="3663188"/>
            <a:ext cx="236537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3135" algn="l"/>
                <a:tab pos="2066925" algn="l"/>
              </a:tabLst>
            </a:pPr>
            <a:r>
              <a:rPr sz="2600" spc="-5" dirty="0">
                <a:latin typeface="Constantia"/>
                <a:cs typeface="Constantia"/>
              </a:rPr>
              <a:t>thei</a:t>
            </a:r>
            <a:r>
              <a:rPr sz="2600" dirty="0">
                <a:latin typeface="Constantia"/>
                <a:cs typeface="Constantia"/>
              </a:rPr>
              <a:t>r	</a:t>
            </a:r>
            <a:r>
              <a:rPr sz="2600" spc="-5" dirty="0">
                <a:latin typeface="Constantia"/>
                <a:cs typeface="Constantia"/>
              </a:rPr>
              <a:t>ima</a:t>
            </a:r>
            <a:r>
              <a:rPr sz="2600" spc="-70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	</a:t>
            </a:r>
            <a:r>
              <a:rPr sz="2600" spc="-10" dirty="0">
                <a:latin typeface="Constantia"/>
                <a:cs typeface="Constantia"/>
              </a:rPr>
              <a:t>in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7451" y="3266947"/>
            <a:ext cx="4119879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5"/>
              </a:spcBef>
              <a:tabLst>
                <a:tab pos="1339215" algn="l"/>
                <a:tab pos="2378710" algn="l"/>
              </a:tabLst>
            </a:pPr>
            <a:r>
              <a:rPr sz="2600" spc="-5" dirty="0">
                <a:latin typeface="Constantia"/>
                <a:cs typeface="Constantia"/>
              </a:rPr>
              <a:t>insights	about	</a:t>
            </a:r>
            <a:r>
              <a:rPr sz="2600" spc="-15" dirty="0">
                <a:latin typeface="Constantia"/>
                <a:cs typeface="Constantia"/>
              </a:rPr>
              <a:t>competitors</a:t>
            </a:r>
            <a:endParaRPr sz="26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2600" spc="-15" dirty="0">
                <a:latin typeface="Constantia"/>
                <a:cs typeface="Constantia"/>
              </a:rPr>
              <a:t>competitive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59" y="4059427"/>
            <a:ext cx="19545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latin typeface="Constantia"/>
                <a:cs typeface="Constantia"/>
              </a:rPr>
              <a:t>environment.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69875"/>
            <a:ext cx="8081645" cy="56045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700"/>
              </a:spcBef>
              <a:tabLst>
                <a:tab pos="5295900" algn="l"/>
              </a:tabLst>
            </a:pPr>
            <a:r>
              <a:rPr sz="2400" b="1" spc="-10" dirty="0">
                <a:latin typeface="Constantia"/>
                <a:cs typeface="Constantia"/>
              </a:rPr>
              <a:t>CHARACTERISTICS/</a:t>
            </a:r>
            <a:r>
              <a:rPr sz="2400" b="1" spc="10" dirty="0">
                <a:latin typeface="Constantia"/>
                <a:cs typeface="Constantia"/>
              </a:rPr>
              <a:t> </a:t>
            </a:r>
            <a:r>
              <a:rPr sz="2400" b="1" spc="-25" dirty="0">
                <a:latin typeface="Constantia"/>
                <a:cs typeface="Constantia"/>
              </a:rPr>
              <a:t>IMPORTANCE	</a:t>
            </a:r>
            <a:r>
              <a:rPr sz="2400" b="1" dirty="0">
                <a:latin typeface="Constantia"/>
                <a:cs typeface="Constantia"/>
              </a:rPr>
              <a:t>OF</a:t>
            </a:r>
            <a:r>
              <a:rPr sz="2400" b="1" spc="-30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MARKET</a:t>
            </a:r>
            <a:r>
              <a:rPr sz="2400" b="1" spc="-70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PLAN</a:t>
            </a:r>
            <a:endParaRPr sz="2400">
              <a:latin typeface="Constantia"/>
              <a:cs typeface="Constantia"/>
            </a:endParaRPr>
          </a:p>
          <a:p>
            <a:pPr marL="286385" marR="6985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it should </a:t>
            </a:r>
            <a:r>
              <a:rPr sz="2400" spc="-15" dirty="0">
                <a:latin typeface="Constantia"/>
                <a:cs typeface="Constantia"/>
              </a:rPr>
              <a:t>provide </a:t>
            </a:r>
            <a:r>
              <a:rPr sz="2400" spc="-5" dirty="0">
                <a:latin typeface="Constantia"/>
                <a:cs typeface="Constantia"/>
              </a:rPr>
              <a:t>strategy for </a:t>
            </a:r>
            <a:r>
              <a:rPr sz="2400" spc="-15" dirty="0">
                <a:latin typeface="Constantia"/>
                <a:cs typeface="Constantia"/>
              </a:rPr>
              <a:t>accomplishing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20" dirty="0">
                <a:latin typeface="Constantia"/>
                <a:cs typeface="Constantia"/>
              </a:rPr>
              <a:t>company 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mission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goal.</a:t>
            </a:r>
            <a:endParaRPr sz="2400">
              <a:latin typeface="Constantia"/>
              <a:cs typeface="Constantia"/>
            </a:endParaRPr>
          </a:p>
          <a:p>
            <a:pPr marL="286385" marR="8255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It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must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provide</a:t>
            </a:r>
            <a:r>
              <a:rPr sz="2400" spc="-5" dirty="0">
                <a:latin typeface="Constantia"/>
                <a:cs typeface="Constantia"/>
              </a:rPr>
              <a:t> for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existing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resources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allocation of</a:t>
            </a:r>
            <a:r>
              <a:rPr sz="2400" dirty="0">
                <a:latin typeface="Constantia"/>
                <a:cs typeface="Constantia"/>
              </a:rPr>
              <a:t> all </a:t>
            </a:r>
            <a:r>
              <a:rPr sz="2400" spc="-5" dirty="0">
                <a:latin typeface="Constantia"/>
                <a:cs typeface="Constantia"/>
              </a:rPr>
              <a:t>equipment </a:t>
            </a:r>
            <a:r>
              <a:rPr sz="2400" dirty="0">
                <a:latin typeface="Constantia"/>
                <a:cs typeface="Constantia"/>
              </a:rPr>
              <a:t>, financial </a:t>
            </a:r>
            <a:r>
              <a:rPr sz="2400" spc="-15" dirty="0">
                <a:latin typeface="Constantia"/>
                <a:cs typeface="Constantia"/>
              </a:rPr>
              <a:t>resources, </a:t>
            </a:r>
            <a:r>
              <a:rPr sz="2400" dirty="0">
                <a:latin typeface="Constantia"/>
                <a:cs typeface="Constantia"/>
              </a:rPr>
              <a:t>human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  <a:p>
            <a:pPr marL="286385" marR="1397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spc="-30" dirty="0">
                <a:latin typeface="Constantia"/>
                <a:cs typeface="Constantia"/>
              </a:rPr>
              <a:t>It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provide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continuity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so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dirty="0">
                <a:latin typeface="Constantia"/>
                <a:cs typeface="Constantia"/>
              </a:rPr>
              <a:t> each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annual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marketing </a:t>
            </a:r>
            <a:r>
              <a:rPr sz="2400" dirty="0">
                <a:latin typeface="Constantia"/>
                <a:cs typeface="Constantia"/>
              </a:rPr>
              <a:t>plan </a:t>
            </a:r>
            <a:r>
              <a:rPr sz="2400" spc="-5" dirty="0">
                <a:latin typeface="Constantia"/>
                <a:cs typeface="Constantia"/>
              </a:rPr>
              <a:t>can </a:t>
            </a:r>
            <a:r>
              <a:rPr sz="2400" spc="-10" dirty="0">
                <a:latin typeface="Constantia"/>
                <a:cs typeface="Constantia"/>
              </a:rPr>
              <a:t>successfully </a:t>
            </a:r>
            <a:r>
              <a:rPr sz="2400" spc="-5" dirty="0">
                <a:latin typeface="Constantia"/>
                <a:cs typeface="Constantia"/>
              </a:rPr>
              <a:t>meet long term </a:t>
            </a:r>
            <a:r>
              <a:rPr sz="2400" spc="-15" dirty="0">
                <a:latin typeface="Constantia"/>
                <a:cs typeface="Constantia"/>
              </a:rPr>
              <a:t>goals </a:t>
            </a:r>
            <a:r>
              <a:rPr sz="2400" spc="-5" dirty="0">
                <a:latin typeface="Constantia"/>
                <a:cs typeface="Constantia"/>
              </a:rPr>
              <a:t>and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objectives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spc="-30" dirty="0">
                <a:latin typeface="Constantia"/>
                <a:cs typeface="Constantia"/>
              </a:rPr>
              <a:t>It </a:t>
            </a:r>
            <a:r>
              <a:rPr sz="2400" dirty="0">
                <a:latin typeface="Constantia"/>
                <a:cs typeface="Constantia"/>
              </a:rPr>
              <a:t>should be simple and </a:t>
            </a:r>
            <a:r>
              <a:rPr sz="2400" spc="5" dirty="0">
                <a:latin typeface="Constantia"/>
                <a:cs typeface="Constantia"/>
              </a:rPr>
              <a:t>specific </a:t>
            </a:r>
            <a:r>
              <a:rPr sz="2400" spc="-5" dirty="0">
                <a:latin typeface="Constantia"/>
                <a:cs typeface="Constantia"/>
              </a:rPr>
              <a:t>in </a:t>
            </a:r>
            <a:r>
              <a:rPr sz="2400" spc="-10" dirty="0">
                <a:latin typeface="Constantia"/>
                <a:cs typeface="Constantia"/>
              </a:rPr>
              <a:t>nature </a:t>
            </a:r>
            <a:r>
              <a:rPr sz="2400" spc="5" dirty="0">
                <a:latin typeface="Constantia"/>
                <a:cs typeface="Constantia"/>
              </a:rPr>
              <a:t>so </a:t>
            </a:r>
            <a:r>
              <a:rPr sz="2400" dirty="0">
                <a:latin typeface="Constantia"/>
                <a:cs typeface="Constantia"/>
              </a:rPr>
              <a:t>as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5" dirty="0">
                <a:latin typeface="Constantia"/>
                <a:cs typeface="Constantia"/>
              </a:rPr>
              <a:t>provide </a:t>
            </a:r>
            <a:r>
              <a:rPr sz="2400" spc="-10" dirty="0">
                <a:latin typeface="Constantia"/>
                <a:cs typeface="Constantia"/>
              </a:rPr>
              <a:t> appropriate road </a:t>
            </a:r>
            <a:r>
              <a:rPr sz="2400" spc="-20" dirty="0">
                <a:latin typeface="Constantia"/>
                <a:cs typeface="Constantia"/>
              </a:rPr>
              <a:t>may </a:t>
            </a:r>
            <a:r>
              <a:rPr sz="2400" spc="-5" dirty="0">
                <a:latin typeface="Constantia"/>
                <a:cs typeface="Constantia"/>
              </a:rPr>
              <a:t>in </a:t>
            </a:r>
            <a:r>
              <a:rPr sz="2400" spc="-10" dirty="0">
                <a:latin typeface="Constantia"/>
                <a:cs typeface="Constantia"/>
              </a:rPr>
              <a:t>terms </a:t>
            </a:r>
            <a:r>
              <a:rPr sz="2400" spc="-5" dirty="0">
                <a:latin typeface="Constantia"/>
                <a:cs typeface="Constantia"/>
              </a:rPr>
              <a:t>of planning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5" dirty="0">
                <a:latin typeface="Constantia"/>
                <a:cs typeface="Constantia"/>
              </a:rPr>
              <a:t>strategy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16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  <a:p>
            <a:pPr marL="286385" marR="762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spc="-30" dirty="0">
                <a:latin typeface="Constantia"/>
                <a:cs typeface="Constantia"/>
              </a:rPr>
              <a:t>It </a:t>
            </a:r>
            <a:r>
              <a:rPr sz="2400" dirty="0">
                <a:latin typeface="Constantia"/>
                <a:cs typeface="Constantia"/>
              </a:rPr>
              <a:t>should </a:t>
            </a:r>
            <a:r>
              <a:rPr sz="2400" spc="-10" dirty="0">
                <a:latin typeface="Constantia"/>
                <a:cs typeface="Constantia"/>
              </a:rPr>
              <a:t>focus </a:t>
            </a:r>
            <a:r>
              <a:rPr sz="2400" spc="-5" dirty="0">
                <a:latin typeface="Constantia"/>
                <a:cs typeface="Constantia"/>
              </a:rPr>
              <a:t>on </a:t>
            </a:r>
            <a:r>
              <a:rPr sz="2400" spc="-10" dirty="0">
                <a:latin typeface="Constantia"/>
                <a:cs typeface="Constantia"/>
              </a:rPr>
              <a:t>criteria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0" dirty="0">
                <a:latin typeface="Constantia"/>
                <a:cs typeface="Constantia"/>
              </a:rPr>
              <a:t>evaluated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assess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success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2517" y="272237"/>
            <a:ext cx="238061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5" dirty="0">
                <a:latin typeface="Constantia"/>
                <a:cs typeface="Constantia"/>
              </a:rPr>
              <a:t>MARK</a:t>
            </a:r>
            <a:r>
              <a:rPr sz="2600" b="1" spc="5" dirty="0">
                <a:latin typeface="Constantia"/>
                <a:cs typeface="Constantia"/>
              </a:rPr>
              <a:t>E</a:t>
            </a:r>
            <a:r>
              <a:rPr sz="2600" b="1" dirty="0">
                <a:latin typeface="Constantia"/>
                <a:cs typeface="Constantia"/>
              </a:rPr>
              <a:t>T</a:t>
            </a:r>
            <a:r>
              <a:rPr sz="2600" b="1" spc="-95" dirty="0">
                <a:latin typeface="Constantia"/>
                <a:cs typeface="Constantia"/>
              </a:rPr>
              <a:t> </a:t>
            </a:r>
            <a:r>
              <a:rPr sz="2600" b="1" spc="-55" dirty="0">
                <a:latin typeface="Constantia"/>
                <a:cs typeface="Constantia"/>
              </a:rPr>
              <a:t>P</a:t>
            </a:r>
            <a:r>
              <a:rPr sz="2600" b="1" spc="55" dirty="0">
                <a:latin typeface="Constantia"/>
                <a:cs typeface="Constantia"/>
              </a:rPr>
              <a:t>L</a:t>
            </a:r>
            <a:r>
              <a:rPr sz="2600" b="1" spc="-5" dirty="0">
                <a:latin typeface="Constantia"/>
                <a:cs typeface="Constantia"/>
              </a:rPr>
              <a:t>AN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76350" y="4152900"/>
            <a:ext cx="6429375" cy="2409825"/>
            <a:chOff x="1276350" y="4152900"/>
            <a:chExt cx="6429375" cy="2409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350" y="5934075"/>
              <a:ext cx="6429375" cy="6286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350" y="5343525"/>
              <a:ext cx="6429375" cy="838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350" y="4752975"/>
              <a:ext cx="6429375" cy="8286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350" y="4152900"/>
              <a:ext cx="6429375" cy="838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49854" y="4351146"/>
            <a:ext cx="27019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Constantia"/>
                <a:cs typeface="Constantia"/>
              </a:rPr>
              <a:t>M</a:t>
            </a:r>
            <a:r>
              <a:rPr sz="1200" spc="-10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RKE</a:t>
            </a:r>
            <a:r>
              <a:rPr sz="1200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12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1200" spc="-10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1200" spc="-70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200" dirty="0">
                <a:solidFill>
                  <a:srgbClr val="FFFFFF"/>
                </a:solidFill>
                <a:latin typeface="Constantia"/>
                <a:cs typeface="Constantia"/>
              </a:rPr>
              <a:t>GY</a:t>
            </a:r>
            <a:endParaRPr sz="1200">
              <a:latin typeface="Constantia"/>
              <a:cs typeface="Constantia"/>
            </a:endParaRPr>
          </a:p>
          <a:p>
            <a:pPr marL="12065" marR="5080" indent="-1270" algn="ctr">
              <a:lnSpc>
                <a:spcPct val="324800"/>
              </a:lnSpc>
            </a:pP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BUDGETING MARKET </a:t>
            </a:r>
            <a:r>
              <a:rPr sz="1200" spc="-20" dirty="0">
                <a:solidFill>
                  <a:srgbClr val="FFFFFF"/>
                </a:solidFill>
                <a:latin typeface="Constantia"/>
                <a:cs typeface="Constantia"/>
              </a:rPr>
              <a:t>STRATEGY </a:t>
            </a:r>
            <a:r>
              <a:rPr sz="1200" spc="-15" dirty="0">
                <a:solidFill>
                  <a:srgbClr val="FFFFFF"/>
                </a:solidFill>
                <a:latin typeface="Constantia"/>
                <a:cs typeface="Constantia"/>
              </a:rPr>
              <a:t> IMPLEMENTATION</a:t>
            </a:r>
            <a:r>
              <a:rPr sz="1200" spc="-3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OF MARKET</a:t>
            </a:r>
            <a:r>
              <a:rPr sz="12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PLAN</a:t>
            </a:r>
            <a:endParaRPr sz="12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76350" y="3095625"/>
            <a:ext cx="6429375" cy="1304925"/>
            <a:chOff x="1276350" y="3095625"/>
            <a:chExt cx="6429375" cy="130492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6350" y="3095625"/>
              <a:ext cx="6429375" cy="13049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350" y="3505200"/>
              <a:ext cx="1800225" cy="4572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63344" y="3647313"/>
            <a:ext cx="6286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onstantia"/>
                <a:cs typeface="Constantia"/>
              </a:rPr>
              <a:t>PR</a:t>
            </a:r>
            <a:r>
              <a:rPr sz="1000" spc="-5" dirty="0">
                <a:latin typeface="Constantia"/>
                <a:cs typeface="Constantia"/>
              </a:rPr>
              <a:t>O</a:t>
            </a:r>
            <a:r>
              <a:rPr sz="1000" spc="-10" dirty="0">
                <a:latin typeface="Constantia"/>
                <a:cs typeface="Constantia"/>
              </a:rPr>
              <a:t>D</a:t>
            </a:r>
            <a:r>
              <a:rPr sz="1000" spc="-5" dirty="0">
                <a:latin typeface="Constantia"/>
                <a:cs typeface="Constantia"/>
              </a:rPr>
              <a:t>UCT</a:t>
            </a:r>
            <a:endParaRPr sz="1000">
              <a:latin typeface="Constantia"/>
              <a:cs typeface="Constant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19400" y="3505200"/>
            <a:ext cx="4895850" cy="457200"/>
            <a:chOff x="2819400" y="3505200"/>
            <a:chExt cx="4895850" cy="45720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9400" y="3505200"/>
              <a:ext cx="1800225" cy="457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1975" y="3505200"/>
              <a:ext cx="1800225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5025" y="3505200"/>
              <a:ext cx="1800225" cy="4572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531110" y="3281883"/>
            <a:ext cx="4699635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DEFINING</a:t>
            </a:r>
            <a:r>
              <a:rPr sz="12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MARKET</a:t>
            </a:r>
            <a:r>
              <a:rPr sz="1200" spc="-2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nstantia"/>
                <a:cs typeface="Constantia"/>
              </a:rPr>
              <a:t>STRATEGY</a:t>
            </a:r>
            <a:r>
              <a:rPr sz="1200" spc="-3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onstantia"/>
                <a:cs typeface="Constantia"/>
              </a:rPr>
              <a:t> ACTION</a:t>
            </a:r>
            <a:r>
              <a:rPr sz="12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tantia"/>
                <a:cs typeface="Constantia"/>
              </a:rPr>
              <a:t>PROGRAM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onstantia"/>
              <a:cs typeface="Constantia"/>
            </a:endParaRPr>
          </a:p>
          <a:p>
            <a:pPr marL="943610">
              <a:lnSpc>
                <a:spcPct val="100000"/>
              </a:lnSpc>
              <a:spcBef>
                <a:spcPts val="5"/>
              </a:spcBef>
              <a:tabLst>
                <a:tab pos="2299335" algn="l"/>
                <a:tab pos="3898265" algn="l"/>
              </a:tabLst>
            </a:pPr>
            <a:r>
              <a:rPr sz="1000" spc="-10" dirty="0">
                <a:latin typeface="Constantia"/>
                <a:cs typeface="Constantia"/>
              </a:rPr>
              <a:t>PR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-10" dirty="0">
                <a:latin typeface="Constantia"/>
                <a:cs typeface="Constantia"/>
              </a:rPr>
              <a:t>C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-10" dirty="0">
                <a:latin typeface="Constantia"/>
                <a:cs typeface="Constantia"/>
              </a:rPr>
              <a:t>N</a:t>
            </a:r>
            <a:r>
              <a:rPr sz="1000" spc="-5" dirty="0">
                <a:latin typeface="Constantia"/>
                <a:cs typeface="Constantia"/>
              </a:rPr>
              <a:t>G</a:t>
            </a:r>
            <a:r>
              <a:rPr sz="1000" dirty="0">
                <a:latin typeface="Constantia"/>
                <a:cs typeface="Constantia"/>
              </a:rPr>
              <a:t>	</a:t>
            </a:r>
            <a:r>
              <a:rPr sz="1000" spc="-10" dirty="0">
                <a:latin typeface="Constantia"/>
                <a:cs typeface="Constantia"/>
              </a:rPr>
              <a:t>D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-15" dirty="0">
                <a:latin typeface="Constantia"/>
                <a:cs typeface="Constantia"/>
              </a:rPr>
              <a:t>S</a:t>
            </a:r>
            <a:r>
              <a:rPr sz="1000" spc="-10" dirty="0">
                <a:latin typeface="Constantia"/>
                <a:cs typeface="Constantia"/>
              </a:rPr>
              <a:t>TR</a:t>
            </a:r>
            <a:r>
              <a:rPr sz="1000" spc="-5" dirty="0">
                <a:latin typeface="Constantia"/>
                <a:cs typeface="Constantia"/>
              </a:rPr>
              <a:t>IB</a:t>
            </a:r>
            <a:r>
              <a:rPr sz="1000" dirty="0">
                <a:latin typeface="Constantia"/>
                <a:cs typeface="Constantia"/>
              </a:rPr>
              <a:t>U</a:t>
            </a:r>
            <a:r>
              <a:rPr sz="1000" spc="-10" dirty="0">
                <a:latin typeface="Constantia"/>
                <a:cs typeface="Constantia"/>
              </a:rPr>
              <a:t>TIO</a:t>
            </a:r>
            <a:r>
              <a:rPr sz="1000" spc="-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	</a:t>
            </a:r>
            <a:r>
              <a:rPr sz="1000" spc="-10" dirty="0">
                <a:latin typeface="Constantia"/>
                <a:cs typeface="Constantia"/>
              </a:rPr>
              <a:t>PR</a:t>
            </a:r>
            <a:r>
              <a:rPr sz="1000" spc="-5" dirty="0">
                <a:latin typeface="Constantia"/>
                <a:cs typeface="Constantia"/>
              </a:rPr>
              <a:t>O</a:t>
            </a:r>
            <a:r>
              <a:rPr sz="1000" spc="-10" dirty="0">
                <a:latin typeface="Constantia"/>
                <a:cs typeface="Constantia"/>
              </a:rPr>
              <a:t>MO</a:t>
            </a:r>
            <a:r>
              <a:rPr sz="1000" spc="-5" dirty="0">
                <a:latin typeface="Constantia"/>
                <a:cs typeface="Constantia"/>
              </a:rPr>
              <a:t>TION</a:t>
            </a:r>
            <a:endParaRPr sz="1000">
              <a:latin typeface="Constantia"/>
              <a:cs typeface="Constant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6350" y="714375"/>
            <a:ext cx="6429375" cy="2619375"/>
            <a:chOff x="1276350" y="714375"/>
            <a:chExt cx="6429375" cy="261937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350" y="2495550"/>
              <a:ext cx="6429375" cy="838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350" y="1905000"/>
              <a:ext cx="6429375" cy="838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6350" y="1314450"/>
              <a:ext cx="6429375" cy="838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350" y="714375"/>
              <a:ext cx="6429375" cy="8382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066289" y="909573"/>
            <a:ext cx="4868545" cy="199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tantia"/>
                <a:cs typeface="Constantia"/>
              </a:rPr>
              <a:t>DEFINING</a:t>
            </a:r>
            <a:r>
              <a:rPr sz="1200" spc="-5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sz="1200" spc="29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BUSINESS</a:t>
            </a:r>
            <a:r>
              <a:rPr sz="1200" spc="27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nstantia"/>
                <a:cs typeface="Constantia"/>
              </a:rPr>
              <a:t>SITUATION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DEFINING</a:t>
            </a:r>
            <a:r>
              <a:rPr sz="12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nstantia"/>
                <a:cs typeface="Constantia"/>
              </a:rPr>
              <a:t>TARGET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MARKET</a:t>
            </a:r>
            <a:r>
              <a:rPr sz="1200" spc="2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FFFFFF"/>
                </a:solidFill>
                <a:latin typeface="Constantia"/>
                <a:cs typeface="Constantia"/>
              </a:rPr>
              <a:t>(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tantia"/>
                <a:cs typeface="Constantia"/>
              </a:rPr>
              <a:t>OPPORTUNITIES</a:t>
            </a:r>
            <a:r>
              <a:rPr sz="12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onstantia"/>
                <a:cs typeface="Constantia"/>
              </a:rPr>
              <a:t> THREATS</a:t>
            </a:r>
            <a:r>
              <a:rPr sz="12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dirty="0">
                <a:solidFill>
                  <a:srgbClr val="FFFFFF"/>
                </a:solidFill>
                <a:latin typeface="Constantia"/>
                <a:cs typeface="Constantia"/>
              </a:rPr>
              <a:t>)</a:t>
            </a:r>
            <a:endParaRPr sz="1200">
              <a:latin typeface="Constantia"/>
              <a:cs typeface="Constantia"/>
            </a:endParaRPr>
          </a:p>
          <a:p>
            <a:pPr marL="861060" marR="854710" algn="ctr">
              <a:lnSpc>
                <a:spcPts val="4680"/>
              </a:lnSpc>
              <a:spcBef>
                <a:spcPts val="490"/>
              </a:spcBef>
            </a:pPr>
            <a:r>
              <a:rPr sz="1200" spc="-10" dirty="0">
                <a:solidFill>
                  <a:srgbClr val="FFFFFF"/>
                </a:solidFill>
                <a:latin typeface="Constantia"/>
                <a:cs typeface="Constantia"/>
              </a:rPr>
              <a:t>CONSIDERING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STRENGHTS AND WEAKNESS </a:t>
            </a:r>
            <a:r>
              <a:rPr sz="1200" spc="-29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tantia"/>
                <a:cs typeface="Constantia"/>
              </a:rPr>
              <a:t>ESTABLISHING</a:t>
            </a:r>
            <a:r>
              <a:rPr sz="12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tantia"/>
                <a:cs typeface="Constantia"/>
              </a:rPr>
              <a:t>GOALS </a:t>
            </a:r>
            <a:r>
              <a:rPr sz="1200" spc="-5" dirty="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tantia"/>
                <a:cs typeface="Constantia"/>
              </a:rPr>
              <a:t>OBJECTIVES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79650" y="6172152"/>
            <a:ext cx="4080510" cy="41910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https: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M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//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ww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w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IT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.f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ac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e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b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o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ok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P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.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co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m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/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ia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l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w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ay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st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hi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M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nk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p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re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K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t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ty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t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h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1200" spc="-300" dirty="0">
                <a:solidFill>
                  <a:srgbClr val="313131"/>
                </a:solidFill>
                <a:latin typeface="Constantia"/>
                <a:cs typeface="Constantia"/>
              </a:rPr>
              <a:t>in</a:t>
            </a:r>
            <a:r>
              <a:rPr sz="1800" spc="-450" baseline="20833" dirty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sz="1800" spc="-240" baseline="20833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22" baseline="20833" dirty="0">
                <a:solidFill>
                  <a:srgbClr val="FFFFFF"/>
                </a:solidFill>
                <a:latin typeface="Constantia"/>
                <a:cs typeface="Constantia"/>
              </a:rPr>
              <a:t>ACTIONS</a:t>
            </a:r>
            <a:endParaRPr sz="1800" baseline="20833">
              <a:latin typeface="Constantia"/>
              <a:cs typeface="Constantia"/>
            </a:endParaRPr>
          </a:p>
          <a:p>
            <a:pPr marR="72771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41" y="548728"/>
            <a:ext cx="8352917" cy="51845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1757"/>
            <a:ext cx="8084184" cy="5741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700"/>
              </a:spcBef>
            </a:pPr>
            <a:r>
              <a:rPr sz="2400" b="1" spc="-10" dirty="0">
                <a:latin typeface="Constantia"/>
                <a:cs typeface="Constantia"/>
              </a:rPr>
              <a:t>STEPS</a:t>
            </a:r>
            <a:r>
              <a:rPr sz="2400" b="1" spc="-2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IN</a:t>
            </a:r>
            <a:r>
              <a:rPr sz="2400" b="1" spc="-10" dirty="0">
                <a:latin typeface="Constantia"/>
                <a:cs typeface="Constantia"/>
              </a:rPr>
              <a:t> </a:t>
            </a:r>
            <a:r>
              <a:rPr sz="2400" b="1" spc="-35" dirty="0">
                <a:latin typeface="Constantia"/>
                <a:cs typeface="Constantia"/>
              </a:rPr>
              <a:t>PREPARING</a:t>
            </a:r>
            <a:r>
              <a:rPr sz="2400" b="1" spc="-5" dirty="0">
                <a:latin typeface="Constantia"/>
                <a:cs typeface="Constantia"/>
              </a:rPr>
              <a:t> MARKET</a:t>
            </a:r>
            <a:r>
              <a:rPr sz="2400" b="1" spc="-50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PLAN</a:t>
            </a:r>
            <a:endParaRPr sz="2400">
              <a:latin typeface="Constantia"/>
              <a:cs typeface="Constantia"/>
            </a:endParaRPr>
          </a:p>
          <a:p>
            <a:pPr marL="286385" marR="8255" indent="-274320" algn="just">
              <a:lnSpc>
                <a:spcPct val="100000"/>
              </a:lnSpc>
              <a:spcBef>
                <a:spcPts val="600"/>
              </a:spcBef>
              <a:buFont typeface="Constantia"/>
              <a:buAutoNum type="arabicPeriod"/>
              <a:tabLst>
                <a:tab pos="327025" algn="l"/>
              </a:tabLst>
            </a:pPr>
            <a:r>
              <a:rPr dirty="0"/>
              <a:t>	</a:t>
            </a:r>
            <a:r>
              <a:rPr sz="2400" b="1" spc="5" dirty="0">
                <a:latin typeface="Constantia"/>
                <a:cs typeface="Constantia"/>
              </a:rPr>
              <a:t>Defining </a:t>
            </a:r>
            <a:r>
              <a:rPr sz="2400" b="1" dirty="0">
                <a:latin typeface="Constantia"/>
                <a:cs typeface="Constantia"/>
              </a:rPr>
              <a:t>business situation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understand past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 present business </a:t>
            </a:r>
            <a:r>
              <a:rPr sz="2400" spc="-10" dirty="0">
                <a:latin typeface="Constantia"/>
                <a:cs typeface="Constantia"/>
              </a:rPr>
              <a:t>achievements </a:t>
            </a:r>
            <a:r>
              <a:rPr sz="2400" spc="-5" dirty="0">
                <a:latin typeface="Constantia"/>
                <a:cs typeface="Constantia"/>
              </a:rPr>
              <a:t>of new </a:t>
            </a:r>
            <a:r>
              <a:rPr sz="2400" spc="-15" dirty="0">
                <a:latin typeface="Constantia"/>
                <a:cs typeface="Constantia"/>
              </a:rPr>
              <a:t>venture. </a:t>
            </a:r>
            <a:r>
              <a:rPr sz="2400" spc="-35" dirty="0">
                <a:latin typeface="Constantia"/>
                <a:cs typeface="Constantia"/>
              </a:rPr>
              <a:t>It </a:t>
            </a:r>
            <a:r>
              <a:rPr sz="2400" spc="-25" dirty="0">
                <a:latin typeface="Constantia"/>
                <a:cs typeface="Constantia"/>
              </a:rPr>
              <a:t>give 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basic insight about </a:t>
            </a:r>
            <a:r>
              <a:rPr sz="2400" spc="-10" dirty="0">
                <a:latin typeface="Constantia"/>
                <a:cs typeface="Constantia"/>
              </a:rPr>
              <a:t>scenario </a:t>
            </a:r>
            <a:r>
              <a:rPr sz="2400" dirty="0">
                <a:latin typeface="Constantia"/>
                <a:cs typeface="Constantia"/>
              </a:rPr>
              <a:t>persisting in </a:t>
            </a:r>
            <a:r>
              <a:rPr sz="2400" spc="-15" dirty="0">
                <a:latin typeface="Constantia"/>
                <a:cs typeface="Constantia"/>
              </a:rPr>
              <a:t>market, </a:t>
            </a:r>
            <a:r>
              <a:rPr sz="2400" spc="-5" dirty="0">
                <a:latin typeface="Constantia"/>
                <a:cs typeface="Constantia"/>
              </a:rPr>
              <a:t>response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customers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new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venture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market,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helps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predicting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customer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acceptance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-10" dirty="0">
                <a:latin typeface="Constantia"/>
                <a:cs typeface="Constantia"/>
              </a:rPr>
              <a:t> product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Font typeface="Constantia"/>
              <a:buAutoNum type="arabicPeriod"/>
              <a:tabLst>
                <a:tab pos="325120" algn="l"/>
              </a:tabLst>
            </a:pPr>
            <a:r>
              <a:rPr dirty="0"/>
              <a:t>	</a:t>
            </a:r>
            <a:r>
              <a:rPr sz="2400" b="1" spc="5" dirty="0">
                <a:latin typeface="Constantia"/>
                <a:cs typeface="Constantia"/>
              </a:rPr>
              <a:t>Defining </a:t>
            </a:r>
            <a:r>
              <a:rPr sz="2400" b="1" spc="-20" dirty="0">
                <a:latin typeface="Constantia"/>
                <a:cs typeface="Constantia"/>
              </a:rPr>
              <a:t>target </a:t>
            </a:r>
            <a:r>
              <a:rPr sz="2400" b="1" spc="-15" dirty="0">
                <a:latin typeface="Constantia"/>
                <a:cs typeface="Constantia"/>
              </a:rPr>
              <a:t>market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20" dirty="0">
                <a:latin typeface="Constantia"/>
                <a:cs typeface="Constantia"/>
              </a:rPr>
              <a:t>target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group </a:t>
            </a:r>
            <a:r>
              <a:rPr sz="2400" spc="-1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potential </a:t>
            </a:r>
            <a:r>
              <a:rPr sz="2400" spc="-10" dirty="0">
                <a:latin typeface="Constantia"/>
                <a:cs typeface="Constantia"/>
              </a:rPr>
              <a:t>customers </a:t>
            </a:r>
            <a:r>
              <a:rPr sz="2400" spc="-25" dirty="0">
                <a:latin typeface="Constantia"/>
                <a:cs typeface="Constantia"/>
              </a:rPr>
              <a:t>towards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15" dirty="0">
                <a:latin typeface="Constantia"/>
                <a:cs typeface="Constantia"/>
              </a:rPr>
              <a:t>venture </a:t>
            </a:r>
            <a:r>
              <a:rPr sz="2400" spc="-5" dirty="0">
                <a:latin typeface="Constantia"/>
                <a:cs typeface="Constantia"/>
              </a:rPr>
              <a:t>aims </a:t>
            </a:r>
            <a:r>
              <a:rPr sz="2400" dirty="0">
                <a:latin typeface="Constantia"/>
                <a:cs typeface="Constantia"/>
              </a:rPr>
              <a:t>its </a:t>
            </a:r>
            <a:r>
              <a:rPr sz="2400" spc="-20" dirty="0">
                <a:latin typeface="Constantia"/>
                <a:cs typeface="Constantia"/>
              </a:rPr>
              <a:t>market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plan.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Knowledge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target</a:t>
            </a:r>
            <a:r>
              <a:rPr sz="2400" spc="-15" dirty="0">
                <a:latin typeface="Constantia"/>
                <a:cs typeface="Constantia"/>
              </a:rPr>
              <a:t> market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provide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basis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determining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appropriate </a:t>
            </a:r>
            <a:r>
              <a:rPr sz="2400" spc="-15" dirty="0">
                <a:latin typeface="Constantia"/>
                <a:cs typeface="Constantia"/>
              </a:rPr>
              <a:t>market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action </a:t>
            </a:r>
            <a:r>
              <a:rPr sz="2400" spc="-5" dirty="0">
                <a:latin typeface="Constantia"/>
                <a:cs typeface="Constantia"/>
              </a:rPr>
              <a:t>strategy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meet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needs 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customers.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Target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dirty="0">
                <a:latin typeface="Constantia"/>
                <a:cs typeface="Constantia"/>
              </a:rPr>
              <a:t>also </a:t>
            </a:r>
            <a:r>
              <a:rPr sz="2400" spc="-5" dirty="0">
                <a:latin typeface="Constantia"/>
                <a:cs typeface="Constantia"/>
              </a:rPr>
              <a:t>includes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segmentation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25" dirty="0">
                <a:latin typeface="Constantia"/>
                <a:cs typeface="Constantia"/>
              </a:rPr>
              <a:t>involves </a:t>
            </a:r>
            <a:r>
              <a:rPr sz="2400" spc="-15" dirty="0">
                <a:latin typeface="Constantia"/>
                <a:cs typeface="Constantia"/>
              </a:rPr>
              <a:t>process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dividing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into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definable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measurable</a:t>
            </a:r>
            <a:r>
              <a:rPr sz="2400" spc="-5" dirty="0">
                <a:latin typeface="Constantia"/>
                <a:cs typeface="Constantia"/>
              </a:rPr>
              <a:t> groups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purpose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targeting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strategy.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4551"/>
            <a:ext cx="8081645" cy="446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Font typeface="Constantia"/>
              <a:buAutoNum type="arabicPeriod" startAt="3"/>
              <a:tabLst>
                <a:tab pos="383540" algn="l"/>
              </a:tabLst>
            </a:pPr>
            <a:r>
              <a:rPr dirty="0"/>
              <a:t>	</a:t>
            </a:r>
            <a:r>
              <a:rPr sz="2600" b="1" spc="-10" dirty="0">
                <a:latin typeface="Constantia"/>
                <a:cs typeface="Constantia"/>
              </a:rPr>
              <a:t>Considering strength and weakness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strength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core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areas</a:t>
            </a:r>
            <a:r>
              <a:rPr sz="2600" spc="-5" dirty="0">
                <a:latin typeface="Constantia"/>
                <a:cs typeface="Constantia"/>
              </a:rPr>
              <a:t> which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specialized in which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abundance experience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similar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area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weakness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10" dirty="0">
                <a:latin typeface="Constantia"/>
                <a:cs typeface="Constantia"/>
              </a:rPr>
              <a:t>terms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production </a:t>
            </a:r>
            <a:r>
              <a:rPr sz="2600" spc="-30" dirty="0">
                <a:latin typeface="Constantia"/>
                <a:cs typeface="Constantia"/>
              </a:rPr>
              <a:t>capability, </a:t>
            </a:r>
            <a:r>
              <a:rPr sz="2600" spc="-5" dirty="0">
                <a:latin typeface="Constantia"/>
                <a:cs typeface="Constantia"/>
              </a:rPr>
              <a:t>or </a:t>
            </a:r>
            <a:r>
              <a:rPr sz="2600" spc="-25" dirty="0">
                <a:latin typeface="Constantia"/>
                <a:cs typeface="Constantia"/>
              </a:rPr>
              <a:t>layout </a:t>
            </a:r>
            <a:r>
              <a:rPr sz="2600" spc="-5" dirty="0">
                <a:latin typeface="Constantia"/>
                <a:cs typeface="Constantia"/>
              </a:rPr>
              <a:t>which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permits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limited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equipment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operation.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Font typeface="Constantia"/>
              <a:buAutoNum type="arabicPeriod" startAt="3"/>
              <a:tabLst>
                <a:tab pos="361950" algn="l"/>
              </a:tabLst>
            </a:pPr>
            <a:r>
              <a:rPr sz="2600" b="1" spc="-5" dirty="0">
                <a:latin typeface="Constantia"/>
                <a:cs typeface="Constantia"/>
              </a:rPr>
              <a:t>Establishing </a:t>
            </a:r>
            <a:r>
              <a:rPr sz="2600" b="1" spc="-15" dirty="0">
                <a:latin typeface="Constantia"/>
                <a:cs typeface="Constantia"/>
              </a:rPr>
              <a:t>goals </a:t>
            </a:r>
            <a:r>
              <a:rPr sz="2600" b="1" spc="-5" dirty="0">
                <a:latin typeface="Constantia"/>
                <a:cs typeface="Constantia"/>
              </a:rPr>
              <a:t>and </a:t>
            </a:r>
            <a:r>
              <a:rPr sz="2600" b="1" spc="-10" dirty="0">
                <a:latin typeface="Constantia"/>
                <a:cs typeface="Constantia"/>
              </a:rPr>
              <a:t>objectives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marketing </a:t>
            </a:r>
            <a:r>
              <a:rPr sz="2600" spc="-15" dirty="0">
                <a:latin typeface="Constantia"/>
                <a:cs typeface="Constantia"/>
              </a:rPr>
              <a:t>goals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5" dirty="0">
                <a:latin typeface="Constantia"/>
                <a:cs typeface="Constantia"/>
              </a:rPr>
              <a:t>clear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5" dirty="0">
                <a:latin typeface="Constantia"/>
                <a:cs typeface="Constantia"/>
              </a:rPr>
              <a:t>specific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10" dirty="0">
                <a:latin typeface="Constantia"/>
                <a:cs typeface="Constantia"/>
              </a:rPr>
              <a:t>nature </a:t>
            </a:r>
            <a:r>
              <a:rPr sz="2600" spc="-5" dirty="0">
                <a:latin typeface="Constantia"/>
                <a:cs typeface="Constantia"/>
              </a:rPr>
              <a:t> as </a:t>
            </a:r>
            <a:r>
              <a:rPr sz="2600" spc="-10" dirty="0">
                <a:latin typeface="Constantia"/>
                <a:cs typeface="Constantia"/>
              </a:rPr>
              <a:t>it </a:t>
            </a:r>
            <a:r>
              <a:rPr sz="2600" dirty="0">
                <a:latin typeface="Constantia"/>
                <a:cs typeface="Constantia"/>
              </a:rPr>
              <a:t>has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15" dirty="0">
                <a:latin typeface="Constantia"/>
                <a:cs typeface="Constantia"/>
              </a:rPr>
              <a:t>clearly </a:t>
            </a:r>
            <a:r>
              <a:rPr sz="2600" spc="-10" dirty="0">
                <a:latin typeface="Constantia"/>
                <a:cs typeface="Constantia"/>
              </a:rPr>
              <a:t>indicate </a:t>
            </a:r>
            <a:r>
              <a:rPr sz="2600" spc="-5" dirty="0">
                <a:latin typeface="Constantia"/>
                <a:cs typeface="Constantia"/>
              </a:rPr>
              <a:t>about </a:t>
            </a:r>
            <a:r>
              <a:rPr sz="2600" spc="-15" dirty="0">
                <a:latin typeface="Constantia"/>
                <a:cs typeface="Constantia"/>
              </a:rPr>
              <a:t>nature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product,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target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customers</a:t>
            </a:r>
            <a:r>
              <a:rPr sz="2600" spc="-5" dirty="0">
                <a:latin typeface="Constantia"/>
                <a:cs typeface="Constantia"/>
              </a:rPr>
              <a:t> ,sales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promotion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,</a:t>
            </a:r>
            <a:r>
              <a:rPr sz="2600" spc="6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advertising </a:t>
            </a:r>
            <a:r>
              <a:rPr sz="2600" spc="-5" dirty="0">
                <a:latin typeface="Constantia"/>
                <a:cs typeface="Constantia"/>
              </a:rPr>
              <a:t> support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etc.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81380"/>
            <a:ext cx="8082280" cy="53060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marR="6985" indent="-274320" algn="just">
              <a:lnSpc>
                <a:spcPct val="90100"/>
              </a:lnSpc>
              <a:spcBef>
                <a:spcPts val="385"/>
              </a:spcBef>
            </a:pPr>
            <a:r>
              <a:rPr sz="2400" b="1" spc="-5" dirty="0">
                <a:latin typeface="Constantia"/>
                <a:cs typeface="Constantia"/>
              </a:rPr>
              <a:t>5.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b="1" spc="5" dirty="0">
                <a:latin typeface="Constantia"/>
                <a:cs typeface="Constantia"/>
              </a:rPr>
              <a:t>Defining</a:t>
            </a:r>
            <a:r>
              <a:rPr sz="2400" b="1" spc="10" dirty="0">
                <a:latin typeface="Constantia"/>
                <a:cs typeface="Constantia"/>
              </a:rPr>
              <a:t> </a:t>
            </a:r>
            <a:r>
              <a:rPr sz="2400" b="1" spc="-15" dirty="0">
                <a:latin typeface="Constantia"/>
                <a:cs typeface="Constantia"/>
              </a:rPr>
              <a:t>market</a:t>
            </a:r>
            <a:r>
              <a:rPr sz="2400" b="1" spc="-10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strategy</a:t>
            </a:r>
            <a:r>
              <a:rPr sz="2400" b="1" dirty="0">
                <a:latin typeface="Constantia"/>
                <a:cs typeface="Constantia"/>
              </a:rPr>
              <a:t> and</a:t>
            </a:r>
            <a:r>
              <a:rPr sz="2400" b="1" spc="5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action</a:t>
            </a:r>
            <a:r>
              <a:rPr sz="2400" b="1" spc="5" dirty="0">
                <a:latin typeface="Constantia"/>
                <a:cs typeface="Constantia"/>
              </a:rPr>
              <a:t> </a:t>
            </a:r>
            <a:r>
              <a:rPr sz="2400" b="1" spc="-15" dirty="0">
                <a:latin typeface="Constantia"/>
                <a:cs typeface="Constantia"/>
              </a:rPr>
              <a:t>program</a:t>
            </a:r>
            <a:r>
              <a:rPr sz="2400" b="1" spc="54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:</a:t>
            </a:r>
            <a:r>
              <a:rPr sz="2400" b="1" spc="5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it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specific </a:t>
            </a:r>
            <a:r>
              <a:rPr sz="2400" spc="-5" dirty="0">
                <a:latin typeface="Constantia"/>
                <a:cs typeface="Constantia"/>
              </a:rPr>
              <a:t>activities outlined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meet the </a:t>
            </a:r>
            <a:r>
              <a:rPr sz="2400" spc="-15" dirty="0">
                <a:latin typeface="Constantia"/>
                <a:cs typeface="Constantia"/>
              </a:rPr>
              <a:t>venture </a:t>
            </a:r>
            <a:r>
              <a:rPr sz="2400" dirty="0">
                <a:latin typeface="Constantia"/>
                <a:cs typeface="Constantia"/>
              </a:rPr>
              <a:t>,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plan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objectives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goals.</a:t>
            </a:r>
            <a:endParaRPr sz="2400">
              <a:latin typeface="Constantia"/>
              <a:cs typeface="Constantia"/>
            </a:endParaRPr>
          </a:p>
          <a:p>
            <a:pPr marL="527685" marR="6350" indent="-515620" algn="just">
              <a:lnSpc>
                <a:spcPts val="2590"/>
              </a:lnSpc>
              <a:spcBef>
                <a:spcPts val="64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dirty="0">
                <a:latin typeface="Constantia"/>
                <a:cs typeface="Constantia"/>
              </a:rPr>
              <a:t>and service : </a:t>
            </a:r>
            <a:r>
              <a:rPr sz="2400" spc="-10" dirty="0">
                <a:latin typeface="Constantia"/>
                <a:cs typeface="Constantia"/>
              </a:rPr>
              <a:t>indicates </a:t>
            </a:r>
            <a:r>
              <a:rPr sz="2400" dirty="0">
                <a:latin typeface="Constantia"/>
                <a:cs typeface="Constantia"/>
              </a:rPr>
              <a:t>description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spc="-15" dirty="0">
                <a:latin typeface="Constantia"/>
                <a:cs typeface="Constantia"/>
              </a:rPr>
              <a:t>or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service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new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venture.</a:t>
            </a:r>
            <a:endParaRPr sz="2400">
              <a:latin typeface="Constantia"/>
              <a:cs typeface="Constantia"/>
            </a:endParaRPr>
          </a:p>
          <a:p>
            <a:pPr marL="527685" marR="5080" indent="-515620" algn="just">
              <a:lnSpc>
                <a:spcPct val="90000"/>
              </a:lnSpc>
              <a:spcBef>
                <a:spcPts val="565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dirty="0">
                <a:latin typeface="Constantia"/>
                <a:cs typeface="Constantia"/>
              </a:rPr>
              <a:t>Pricing : </a:t>
            </a:r>
            <a:r>
              <a:rPr sz="2400" spc="-5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price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5" dirty="0">
                <a:latin typeface="Constantia"/>
                <a:cs typeface="Constantia"/>
              </a:rPr>
              <a:t>charged </a:t>
            </a:r>
            <a:r>
              <a:rPr sz="2400" spc="-5" dirty="0">
                <a:latin typeface="Constantia"/>
                <a:cs typeface="Constantia"/>
              </a:rPr>
              <a:t>for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before</a:t>
            </a:r>
            <a:r>
              <a:rPr sz="2400" spc="-10" dirty="0">
                <a:latin typeface="Constantia"/>
                <a:cs typeface="Constantia"/>
              </a:rPr>
              <a:t> which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required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to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consider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various</a:t>
            </a:r>
            <a:r>
              <a:rPr sz="2400" spc="4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aspects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such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cost,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margin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competition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etc.</a:t>
            </a:r>
            <a:endParaRPr sz="2400">
              <a:latin typeface="Constantia"/>
              <a:cs typeface="Constantia"/>
            </a:endParaRPr>
          </a:p>
          <a:p>
            <a:pPr marL="527685" marR="10160" indent="-515620" algn="just">
              <a:lnSpc>
                <a:spcPct val="90000"/>
              </a:lnSpc>
              <a:spcBef>
                <a:spcPts val="60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5" dirty="0">
                <a:latin typeface="Constantia"/>
                <a:cs typeface="Constantia"/>
              </a:rPr>
              <a:t>Distribution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means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through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which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 </a:t>
            </a:r>
            <a:r>
              <a:rPr sz="2400" spc="-5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 made </a:t>
            </a:r>
            <a:r>
              <a:rPr sz="2400" spc="-10" dirty="0">
                <a:latin typeface="Constantia"/>
                <a:cs typeface="Constantia"/>
              </a:rPr>
              <a:t>available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customer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25" dirty="0">
                <a:latin typeface="Constantia"/>
                <a:cs typeface="Constantia"/>
              </a:rPr>
              <a:t>involves 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decision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relating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nature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of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product,</a:t>
            </a:r>
            <a:r>
              <a:rPr sz="2400" spc="-5" dirty="0">
                <a:latin typeface="Constantia"/>
                <a:cs typeface="Constantia"/>
              </a:rPr>
              <a:t> distribution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channel,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middlemen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etc.</a:t>
            </a:r>
            <a:endParaRPr sz="2400">
              <a:latin typeface="Constantia"/>
              <a:cs typeface="Constantia"/>
            </a:endParaRPr>
          </a:p>
          <a:p>
            <a:pPr marL="527685" marR="8255" indent="-515620" algn="just">
              <a:lnSpc>
                <a:spcPts val="2590"/>
              </a:lnSpc>
              <a:spcBef>
                <a:spcPts val="64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5" dirty="0">
                <a:latin typeface="Constantia"/>
                <a:cs typeface="Constantia"/>
              </a:rPr>
              <a:t>Promotion</a:t>
            </a:r>
            <a:r>
              <a:rPr sz="2400" dirty="0">
                <a:latin typeface="Constantia"/>
                <a:cs typeface="Constantia"/>
              </a:rPr>
              <a:t> 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various channels </a:t>
            </a:r>
            <a:r>
              <a:rPr sz="2400" spc="-10" dirty="0">
                <a:latin typeface="Constantia"/>
                <a:cs typeface="Constantia"/>
              </a:rPr>
              <a:t>through</a:t>
            </a:r>
            <a:r>
              <a:rPr sz="2400" spc="-5" dirty="0">
                <a:latin typeface="Constantia"/>
                <a:cs typeface="Constantia"/>
              </a:rPr>
              <a:t> which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entrepreneur</a:t>
            </a:r>
            <a:r>
              <a:rPr sz="2400" spc="5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advertise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5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to 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customers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4551"/>
            <a:ext cx="808545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410209" algn="l"/>
                <a:tab pos="1403985" algn="l"/>
                <a:tab pos="1879600" algn="l"/>
                <a:tab pos="2170430" algn="l"/>
                <a:tab pos="3188970" algn="l"/>
                <a:tab pos="3547110" algn="l"/>
                <a:tab pos="3768090" algn="l"/>
                <a:tab pos="3916045" algn="l"/>
                <a:tab pos="4104640" algn="l"/>
                <a:tab pos="5371465" algn="l"/>
                <a:tab pos="5734050" algn="l"/>
                <a:tab pos="7196455" algn="l"/>
                <a:tab pos="7601584" algn="l"/>
                <a:tab pos="7666990" algn="l"/>
              </a:tabLst>
            </a:pPr>
            <a:r>
              <a:rPr sz="2600" spc="-5" dirty="0">
                <a:latin typeface="Constantia"/>
                <a:cs typeface="Constantia"/>
              </a:rPr>
              <a:t>6</a:t>
            </a:r>
            <a:r>
              <a:rPr sz="2600" dirty="0">
                <a:latin typeface="Constantia"/>
                <a:cs typeface="Constantia"/>
              </a:rPr>
              <a:t>.		</a:t>
            </a:r>
            <a:r>
              <a:rPr sz="2600" b="1" spc="-15" dirty="0">
                <a:latin typeface="Constantia"/>
                <a:cs typeface="Constantia"/>
              </a:rPr>
              <a:t>Ma</a:t>
            </a:r>
            <a:r>
              <a:rPr sz="2600" b="1" spc="-30" dirty="0">
                <a:latin typeface="Constantia"/>
                <a:cs typeface="Constantia"/>
              </a:rPr>
              <a:t>r</a:t>
            </a:r>
            <a:r>
              <a:rPr sz="2600" b="1" spc="-65" dirty="0">
                <a:latin typeface="Constantia"/>
                <a:cs typeface="Constantia"/>
              </a:rPr>
              <a:t>k</a:t>
            </a:r>
            <a:r>
              <a:rPr sz="2600" b="1" dirty="0">
                <a:latin typeface="Constantia"/>
                <a:cs typeface="Constantia"/>
              </a:rPr>
              <a:t>eting	</a:t>
            </a:r>
            <a:r>
              <a:rPr sz="2600" b="1" spc="-15" dirty="0">
                <a:latin typeface="Constantia"/>
                <a:cs typeface="Constantia"/>
              </a:rPr>
              <a:t>s</a:t>
            </a:r>
            <a:r>
              <a:rPr sz="2600" b="1" dirty="0">
                <a:latin typeface="Constantia"/>
                <a:cs typeface="Constantia"/>
              </a:rPr>
              <a:t>t</a:t>
            </a:r>
            <a:r>
              <a:rPr sz="2600" b="1" spc="-50" dirty="0">
                <a:latin typeface="Constantia"/>
                <a:cs typeface="Constantia"/>
              </a:rPr>
              <a:t>r</a:t>
            </a:r>
            <a:r>
              <a:rPr sz="2600" b="1" spc="-15" dirty="0">
                <a:latin typeface="Constantia"/>
                <a:cs typeface="Constantia"/>
              </a:rPr>
              <a:t>a</a:t>
            </a:r>
            <a:r>
              <a:rPr sz="2600" b="1" spc="-35" dirty="0">
                <a:latin typeface="Constantia"/>
                <a:cs typeface="Constantia"/>
              </a:rPr>
              <a:t>t</a:t>
            </a:r>
            <a:r>
              <a:rPr sz="2600" b="1" spc="-10" dirty="0">
                <a:latin typeface="Constantia"/>
                <a:cs typeface="Constantia"/>
              </a:rPr>
              <a:t>e</a:t>
            </a:r>
            <a:r>
              <a:rPr sz="2600" b="1" spc="40" dirty="0">
                <a:latin typeface="Constantia"/>
                <a:cs typeface="Constantia"/>
              </a:rPr>
              <a:t>g</a:t>
            </a:r>
            <a:r>
              <a:rPr sz="2600" b="1" dirty="0">
                <a:latin typeface="Constantia"/>
                <a:cs typeface="Constantia"/>
              </a:rPr>
              <a:t>y	</a:t>
            </a:r>
            <a:r>
              <a:rPr sz="2600" dirty="0">
                <a:latin typeface="Constantia"/>
                <a:cs typeface="Constantia"/>
              </a:rPr>
              <a:t>:	</a:t>
            </a:r>
            <a:r>
              <a:rPr sz="2600" spc="-2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t	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70" dirty="0">
                <a:latin typeface="Constantia"/>
                <a:cs typeface="Constantia"/>
              </a:rPr>
              <a:t>n</a:t>
            </a:r>
            <a:r>
              <a:rPr sz="2600" spc="-7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45" dirty="0">
                <a:latin typeface="Constantia"/>
                <a:cs typeface="Constantia"/>
              </a:rPr>
              <a:t>l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spc="-1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s	</a:t>
            </a:r>
            <a:r>
              <a:rPr sz="2600" spc="-5" dirty="0">
                <a:latin typeface="Constantia"/>
                <a:cs typeface="Constantia"/>
              </a:rPr>
              <a:t>un</a:t>
            </a:r>
            <a:r>
              <a:rPr sz="2600" spc="-15" dirty="0">
                <a:latin typeface="Constantia"/>
                <a:cs typeface="Constantia"/>
              </a:rPr>
              <a:t>d</a:t>
            </a:r>
            <a:r>
              <a:rPr sz="2600" dirty="0">
                <a:latin typeface="Constantia"/>
                <a:cs typeface="Constantia"/>
              </a:rPr>
              <a:t>erstandi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g	</a:t>
            </a:r>
            <a:r>
              <a:rPr sz="2600" spc="-5" dirty="0">
                <a:latin typeface="Constantia"/>
                <a:cs typeface="Constantia"/>
              </a:rPr>
              <a:t>the  na</a:t>
            </a:r>
            <a:r>
              <a:rPr sz="2600" spc="-1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	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	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odu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t	and		a</a:t>
            </a:r>
            <a:r>
              <a:rPr sz="2600" spc="-50" dirty="0">
                <a:latin typeface="Constantia"/>
                <a:cs typeface="Constantia"/>
              </a:rPr>
              <a:t>c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di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30" dirty="0">
                <a:latin typeface="Constantia"/>
                <a:cs typeface="Constantia"/>
              </a:rPr>
              <a:t>g</a:t>
            </a:r>
            <a:r>
              <a:rPr sz="2600" spc="-25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y	pl</a:t>
            </a:r>
            <a:r>
              <a:rPr sz="2600" spc="-2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nn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g	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		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1137031"/>
            <a:ext cx="149288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latin typeface="Constantia"/>
                <a:cs typeface="Constantia"/>
              </a:rPr>
              <a:t>ma</a:t>
            </a:r>
            <a:r>
              <a:rPr sz="2600" spc="-30" dirty="0">
                <a:latin typeface="Constantia"/>
                <a:cs typeface="Constantia"/>
              </a:rPr>
              <a:t>r</a:t>
            </a:r>
            <a:r>
              <a:rPr sz="2600" spc="-60" dirty="0">
                <a:latin typeface="Constantia"/>
                <a:cs typeface="Constantia"/>
              </a:rPr>
              <a:t>k</a:t>
            </a:r>
            <a:r>
              <a:rPr sz="2600" dirty="0">
                <a:latin typeface="Constantia"/>
                <a:cs typeface="Constantia"/>
              </a:rPr>
              <a:t>eting  </a:t>
            </a:r>
            <a:r>
              <a:rPr sz="2600" spc="-10" dirty="0">
                <a:latin typeface="Constantia"/>
                <a:cs typeface="Constantia"/>
              </a:rPr>
              <a:t>consumer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1777" y="1137031"/>
            <a:ext cx="497078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  <a:tabLst>
                <a:tab pos="1466850" algn="l"/>
                <a:tab pos="1760855" algn="l"/>
                <a:tab pos="2872105" algn="l"/>
                <a:tab pos="3489325" algn="l"/>
                <a:tab pos="4058920" algn="l"/>
              </a:tabLst>
            </a:pPr>
            <a:r>
              <a:rPr sz="2600" spc="-10" dirty="0">
                <a:latin typeface="Constantia"/>
                <a:cs typeface="Constantia"/>
              </a:rPr>
              <a:t>product.		Entrepreneur	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t	</a:t>
            </a:r>
            <a:r>
              <a:rPr sz="2600" spc="-5" dirty="0">
                <a:latin typeface="Constantia"/>
                <a:cs typeface="Constantia"/>
              </a:rPr>
              <a:t>di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ect</a:t>
            </a:r>
            <a:r>
              <a:rPr sz="2600" spc="-25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y	</a:t>
            </a:r>
            <a:r>
              <a:rPr sz="2600" spc="-4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	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spc="-10" dirty="0">
                <a:latin typeface="Constantia"/>
                <a:cs typeface="Constantia"/>
              </a:rPr>
              <a:t>us</a:t>
            </a:r>
            <a:r>
              <a:rPr sz="2600" spc="-4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ome</a:t>
            </a:r>
            <a:r>
              <a:rPr sz="2600" spc="-1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8090" y="1137031"/>
            <a:ext cx="103886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8285" marR="5080" indent="-236220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latin typeface="Constantia"/>
                <a:cs typeface="Constantia"/>
              </a:rPr>
              <a:t>ma</a:t>
            </a:r>
            <a:r>
              <a:rPr sz="2600" spc="-30" dirty="0">
                <a:latin typeface="Constantia"/>
                <a:cs typeface="Constantia"/>
              </a:rPr>
              <a:t>r</a:t>
            </a:r>
            <a:r>
              <a:rPr sz="2600" spc="-60" dirty="0">
                <a:latin typeface="Constantia"/>
                <a:cs typeface="Constantia"/>
              </a:rPr>
              <a:t>k</a:t>
            </a:r>
            <a:r>
              <a:rPr sz="2600" dirty="0">
                <a:latin typeface="Constantia"/>
                <a:cs typeface="Constantia"/>
              </a:rPr>
              <a:t>et  </a:t>
            </a:r>
            <a:r>
              <a:rPr sz="2600" spc="-40" dirty="0">
                <a:latin typeface="Constantia"/>
                <a:cs typeface="Constantia"/>
              </a:rPr>
              <a:t>w</a:t>
            </a:r>
            <a:r>
              <a:rPr sz="2600" dirty="0">
                <a:latin typeface="Constantia"/>
                <a:cs typeface="Constantia"/>
              </a:rPr>
              <a:t>hile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929764"/>
            <a:ext cx="8081009" cy="3669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715" algn="just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Constantia"/>
                <a:cs typeface="Constantia"/>
              </a:rPr>
              <a:t>manufacturing</a:t>
            </a:r>
            <a:r>
              <a:rPr sz="2600" spc="-5" dirty="0">
                <a:latin typeface="Constantia"/>
                <a:cs typeface="Constantia"/>
              </a:rPr>
              <a:t> products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sold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 </a:t>
            </a:r>
            <a:r>
              <a:rPr sz="2600" spc="-5" dirty="0">
                <a:latin typeface="Constantia"/>
                <a:cs typeface="Constantia"/>
              </a:rPr>
              <a:t> than </a:t>
            </a:r>
            <a:r>
              <a:rPr sz="2600" spc="-10" dirty="0">
                <a:latin typeface="Constantia"/>
                <a:cs typeface="Constantia"/>
              </a:rPr>
              <a:t>customers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15" dirty="0">
                <a:latin typeface="Constantia"/>
                <a:cs typeface="Constantia"/>
              </a:rPr>
              <a:t>market. </a:t>
            </a:r>
            <a:r>
              <a:rPr sz="2600" spc="-5" dirty="0">
                <a:latin typeface="Constantia"/>
                <a:cs typeface="Constantia"/>
              </a:rPr>
              <a:t>Dell </a:t>
            </a:r>
            <a:r>
              <a:rPr sz="2600" spc="-15" dirty="0">
                <a:latin typeface="Constantia"/>
                <a:cs typeface="Constantia"/>
              </a:rPr>
              <a:t>computers markets </a:t>
            </a:r>
            <a:r>
              <a:rPr sz="2600" spc="-10" dirty="0">
                <a:latin typeface="Constantia"/>
                <a:cs typeface="Constantia"/>
              </a:rPr>
              <a:t>its </a:t>
            </a:r>
            <a:r>
              <a:rPr sz="2600" spc="-5" dirty="0">
                <a:latin typeface="Constantia"/>
                <a:cs typeface="Constantia"/>
              </a:rPr>
              <a:t> products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both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customers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well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business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people.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Constantia"/>
                <a:cs typeface="Constantia"/>
              </a:rPr>
              <a:t>7.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Budgeting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marketing</a:t>
            </a:r>
            <a:r>
              <a:rPr sz="2600" b="1" spc="-10" dirty="0">
                <a:latin typeface="Constantia"/>
                <a:cs typeface="Constantia"/>
              </a:rPr>
              <a:t> strategy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: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after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drafting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marketing </a:t>
            </a:r>
            <a:r>
              <a:rPr sz="2600" spc="-5" dirty="0">
                <a:latin typeface="Constantia"/>
                <a:cs typeface="Constantia"/>
              </a:rPr>
              <a:t>plan </a:t>
            </a: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5" dirty="0">
                <a:latin typeface="Constantia"/>
                <a:cs typeface="Constantia"/>
              </a:rPr>
              <a:t>required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estimate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total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expenses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incurred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process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implementing </a:t>
            </a:r>
            <a:r>
              <a:rPr sz="2600" spc="-15" dirty="0">
                <a:latin typeface="Constantia"/>
                <a:cs typeface="Constantia"/>
              </a:rPr>
              <a:t>market </a:t>
            </a:r>
            <a:r>
              <a:rPr sz="2600" spc="-5" dirty="0">
                <a:latin typeface="Constantia"/>
                <a:cs typeface="Constantia"/>
              </a:rPr>
              <a:t>plan. Expense of </a:t>
            </a:r>
            <a:r>
              <a:rPr sz="2600" spc="-15" dirty="0">
                <a:latin typeface="Constantia"/>
                <a:cs typeface="Constantia"/>
              </a:rPr>
              <a:t>marketing </a:t>
            </a:r>
            <a:r>
              <a:rPr sz="2600" spc="-5" dirty="0">
                <a:latin typeface="Constantia"/>
                <a:cs typeface="Constantia"/>
              </a:rPr>
              <a:t>plan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be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line</a:t>
            </a:r>
            <a:r>
              <a:rPr sz="2600" dirty="0">
                <a:latin typeface="Constantia"/>
                <a:cs typeface="Constantia"/>
              </a:rPr>
              <a:t> with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planned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expense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entrepreneur.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4551"/>
            <a:ext cx="8078470" cy="406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Font typeface="Constantia"/>
              <a:buAutoNum type="arabicPeriod" startAt="8"/>
              <a:tabLst>
                <a:tab pos="468630" algn="l"/>
              </a:tabLst>
            </a:pPr>
            <a:r>
              <a:rPr sz="2600" b="1" spc="-5" dirty="0">
                <a:latin typeface="Constantia"/>
                <a:cs typeface="Constantia"/>
              </a:rPr>
              <a:t>Implementation</a:t>
            </a:r>
            <a:r>
              <a:rPr sz="2600" b="1" dirty="0">
                <a:latin typeface="Constantia"/>
                <a:cs typeface="Constantia"/>
              </a:rPr>
              <a:t> 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market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plan</a:t>
            </a:r>
            <a:r>
              <a:rPr sz="2600" b="1" dirty="0">
                <a:latin typeface="Constantia"/>
                <a:cs typeface="Constantia"/>
              </a:rPr>
              <a:t> :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5" dirty="0">
                <a:latin typeface="Constantia"/>
                <a:cs typeface="Constantia"/>
              </a:rPr>
              <a:t>implemented in the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informed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workforce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involved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marketing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activity</a:t>
            </a:r>
            <a:r>
              <a:rPr sz="2600" dirty="0">
                <a:latin typeface="Constantia"/>
                <a:cs typeface="Constantia"/>
              </a:rPr>
              <a:t> ,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acts</a:t>
            </a:r>
            <a:r>
              <a:rPr sz="2600" dirty="0">
                <a:latin typeface="Constantia"/>
                <a:cs typeface="Constantia"/>
              </a:rPr>
              <a:t> as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guiding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direct</a:t>
            </a:r>
            <a:r>
              <a:rPr sz="2600" spc="-5" dirty="0">
                <a:latin typeface="Constantia"/>
                <a:cs typeface="Constantia"/>
              </a:rPr>
              <a:t> on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strategies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make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marketing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process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effective.</a:t>
            </a:r>
            <a:endParaRPr sz="2600">
              <a:latin typeface="Constantia"/>
              <a:cs typeface="Constantia"/>
            </a:endParaRPr>
          </a:p>
          <a:p>
            <a:pPr marL="286385" marR="10160" indent="-274320" algn="just">
              <a:lnSpc>
                <a:spcPct val="100000"/>
              </a:lnSpc>
              <a:spcBef>
                <a:spcPts val="605"/>
              </a:spcBef>
              <a:buAutoNum type="arabicPeriod" startAt="8"/>
              <a:tabLst>
                <a:tab pos="563245" algn="l"/>
              </a:tabLst>
            </a:pPr>
            <a:r>
              <a:rPr sz="2600" b="1" spc="-15" dirty="0">
                <a:latin typeface="Constantia"/>
                <a:cs typeface="Constantia"/>
              </a:rPr>
              <a:t>Marketing</a:t>
            </a:r>
            <a:r>
              <a:rPr sz="2600" b="1" spc="59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progress</a:t>
            </a:r>
            <a:r>
              <a:rPr sz="2600" b="1" spc="59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marketing</a:t>
            </a:r>
            <a:r>
              <a:rPr sz="2600" b="1" spc="-5" dirty="0">
                <a:latin typeface="Constantia"/>
                <a:cs typeface="Constantia"/>
              </a:rPr>
              <a:t> actions</a:t>
            </a:r>
            <a:r>
              <a:rPr sz="2600" b="1" dirty="0">
                <a:latin typeface="Constantia"/>
                <a:cs typeface="Constantia"/>
              </a:rPr>
              <a:t> : 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marketing </a:t>
            </a:r>
            <a:r>
              <a:rPr sz="2600" spc="-5" dirty="0">
                <a:latin typeface="Constantia"/>
                <a:cs typeface="Constantia"/>
              </a:rPr>
              <a:t>of plan </a:t>
            </a:r>
            <a:r>
              <a:rPr sz="2600" spc="-35" dirty="0">
                <a:latin typeface="Constantia"/>
                <a:cs typeface="Constantia"/>
              </a:rPr>
              <a:t>involves </a:t>
            </a:r>
            <a:r>
              <a:rPr sz="2600" spc="-10" dirty="0">
                <a:latin typeface="Constantia"/>
                <a:cs typeface="Constantia"/>
              </a:rPr>
              <a:t>tracking </a:t>
            </a:r>
            <a:r>
              <a:rPr sz="2600" spc="5" dirty="0">
                <a:latin typeface="Constantia"/>
                <a:cs typeface="Constantia"/>
              </a:rPr>
              <a:t>specific </a:t>
            </a:r>
            <a:r>
              <a:rPr sz="2600" spc="-10" dirty="0">
                <a:latin typeface="Constantia"/>
                <a:cs typeface="Constantia"/>
              </a:rPr>
              <a:t>results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marketing effort. </a:t>
            </a:r>
            <a:r>
              <a:rPr sz="2600" spc="-5" dirty="0">
                <a:latin typeface="Constantia"/>
                <a:cs typeface="Constantia"/>
              </a:rPr>
              <a:t>Sales data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product, </a:t>
            </a:r>
            <a:r>
              <a:rPr sz="2600" spc="-5" dirty="0">
                <a:latin typeface="Constantia"/>
                <a:cs typeface="Constantia"/>
              </a:rPr>
              <a:t>data gathered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survey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0" dirty="0">
                <a:latin typeface="Constantia"/>
                <a:cs typeface="Constantia"/>
              </a:rPr>
              <a:t> few</a:t>
            </a:r>
            <a:r>
              <a:rPr sz="2600" spc="-5" dirty="0">
                <a:latin typeface="Constantia"/>
                <a:cs typeface="Constantia"/>
              </a:rPr>
              <a:t> methods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monitoring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progress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0842"/>
            <a:ext cx="8081009" cy="2952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700"/>
              </a:spcBef>
            </a:pPr>
            <a:r>
              <a:rPr sz="2600" b="1" spc="-15" dirty="0">
                <a:latin typeface="Constantia"/>
                <a:cs typeface="Constantia"/>
              </a:rPr>
              <a:t>PRODUCTION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Production </a:t>
            </a:r>
            <a:r>
              <a:rPr sz="2600" spc="-5" dirty="0">
                <a:latin typeface="Constantia"/>
                <a:cs typeface="Constantia"/>
              </a:rPr>
              <a:t>plan is the </a:t>
            </a:r>
            <a:r>
              <a:rPr sz="2600" spc="-15" dirty="0">
                <a:latin typeface="Constantia"/>
                <a:cs typeface="Constantia"/>
              </a:rPr>
              <a:t>process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20" dirty="0">
                <a:latin typeface="Constantia"/>
                <a:cs typeface="Constantia"/>
              </a:rPr>
              <a:t>converting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input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into </a:t>
            </a:r>
            <a:r>
              <a:rPr sz="2600" spc="-10" dirty="0">
                <a:latin typeface="Constantia"/>
                <a:cs typeface="Constantia"/>
              </a:rPr>
              <a:t>output </a:t>
            </a:r>
            <a:r>
              <a:rPr sz="2600" spc="-15" dirty="0">
                <a:latin typeface="Constantia"/>
                <a:cs typeface="Constantia"/>
              </a:rPr>
              <a:t>through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20" dirty="0">
                <a:latin typeface="Constantia"/>
                <a:cs typeface="Constantia"/>
              </a:rPr>
              <a:t>conversion process. </a:t>
            </a:r>
            <a:r>
              <a:rPr sz="2600" spc="-5" dirty="0">
                <a:latin typeface="Constantia"/>
                <a:cs typeface="Constantia"/>
              </a:rPr>
              <a:t>The inputs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form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land,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labour,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raw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material,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machinery,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capital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information.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Transformation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takes </a:t>
            </a:r>
            <a:r>
              <a:rPr sz="2600" spc="-15" dirty="0">
                <a:latin typeface="Constantia"/>
                <a:cs typeface="Constantia"/>
              </a:rPr>
              <a:t>place through </a:t>
            </a:r>
            <a:r>
              <a:rPr sz="2600" dirty="0">
                <a:latin typeface="Constantia"/>
                <a:cs typeface="Constantia"/>
              </a:rPr>
              <a:t>machinery </a:t>
            </a:r>
            <a:r>
              <a:rPr sz="2600" spc="-5" dirty="0">
                <a:latin typeface="Constantia"/>
                <a:cs typeface="Constantia"/>
              </a:rPr>
              <a:t>in manufacturing unit </a:t>
            </a:r>
            <a:r>
              <a:rPr sz="2600" dirty="0">
                <a:latin typeface="Constantia"/>
                <a:cs typeface="Constantia"/>
              </a:rPr>
              <a:t> and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through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employees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skills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sector.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" y="933450"/>
            <a:ext cx="8753475" cy="1743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394" y="1366469"/>
            <a:ext cx="781558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</a:rPr>
              <a:t>Dimension</a:t>
            </a:r>
            <a:r>
              <a:rPr sz="4400" spc="-24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of</a:t>
            </a:r>
            <a:r>
              <a:rPr sz="4400" spc="15" dirty="0">
                <a:solidFill>
                  <a:srgbClr val="FFFFFF"/>
                </a:solidFill>
              </a:rPr>
              <a:t> </a:t>
            </a:r>
            <a:r>
              <a:rPr sz="4400" spc="-5" dirty="0">
                <a:solidFill>
                  <a:srgbClr val="FFFFFF"/>
                </a:solidFill>
              </a:rPr>
              <a:t>production</a:t>
            </a:r>
            <a:r>
              <a:rPr sz="4400" spc="-170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plan</a:t>
            </a:r>
            <a:endParaRPr sz="4400"/>
          </a:p>
        </p:txBody>
      </p:sp>
      <p:grpSp>
        <p:nvGrpSpPr>
          <p:cNvPr id="5" name="object 5"/>
          <p:cNvGrpSpPr/>
          <p:nvPr/>
        </p:nvGrpSpPr>
        <p:grpSpPr>
          <a:xfrm>
            <a:off x="323850" y="2438400"/>
            <a:ext cx="8543925" cy="3419475"/>
            <a:chOff x="323850" y="2438400"/>
            <a:chExt cx="8543925" cy="34194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50" y="2438400"/>
              <a:ext cx="1495425" cy="34194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475" y="2438400"/>
              <a:ext cx="1409700" cy="34194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7950" y="2438400"/>
              <a:ext cx="1485900" cy="3419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475" y="2438400"/>
              <a:ext cx="1571625" cy="3419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8725" y="2438400"/>
              <a:ext cx="1447800" cy="34194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0300" y="2438400"/>
              <a:ext cx="1419225" cy="34194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5200" y="2438400"/>
              <a:ext cx="1552575" cy="3419475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88953"/>
              </p:ext>
            </p:extLst>
          </p:nvPr>
        </p:nvGraphicFramePr>
        <p:xfrm>
          <a:off x="644133" y="3977132"/>
          <a:ext cx="8060053" cy="164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845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905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ts val="190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Monitori</a:t>
                      </a:r>
                      <a:r>
                        <a:rPr lang="en-US" sz="1600" spc="-1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ng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905"/>
                        </a:lnSpc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onstantia"/>
                          <a:cs typeface="Constantia"/>
                        </a:rPr>
                        <a:t>QMS</a:t>
                      </a:r>
                      <a:endParaRPr sz="1600" dirty="0">
                        <a:solidFill>
                          <a:schemeClr val="bg1"/>
                        </a:solidFill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905"/>
                        </a:lnSpc>
                      </a:pPr>
                      <a:r>
                        <a:rPr lang="en-US" sz="1600" spc="-4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TQM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ts val="1905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Budgetin</a:t>
                      </a:r>
                      <a:r>
                        <a:rPr lang="en-US" sz="16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g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22">
                <a:tc>
                  <a:txBody>
                    <a:bodyPr/>
                    <a:lstStyle/>
                    <a:p>
                      <a:pPr marR="153670" algn="ctr">
                        <a:lnSpc>
                          <a:spcPts val="2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Plant</a:t>
                      </a:r>
                      <a:endParaRPr sz="160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2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Plant</a:t>
                      </a:r>
                      <a:endParaRPr sz="160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 marR="0" lvl="0" indent="0" algn="ctr" defTabSz="914400" eaLnBrk="1" fontAlgn="auto" latinLnBrk="0" hangingPunct="1">
                        <a:lnSpc>
                          <a:spcPts val="2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spc="-1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Inventory</a:t>
                      </a:r>
                      <a:endParaRPr lang="en-IN" sz="1600" dirty="0">
                        <a:latin typeface="Constantia"/>
                        <a:cs typeface="Constantia"/>
                      </a:endParaRPr>
                    </a:p>
                    <a:p>
                      <a:pPr marL="72390" algn="ctr">
                        <a:lnSpc>
                          <a:spcPts val="2014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0495" algn="r">
                        <a:lnSpc>
                          <a:spcPts val="2014"/>
                        </a:lnSpc>
                      </a:pPr>
                      <a:r>
                        <a:rPr sz="1600" spc="-9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stock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ts val="2014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ts val="2014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ts val="2014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marR="154940" algn="ctr">
                        <a:lnSpc>
                          <a:spcPts val="2005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location</a:t>
                      </a:r>
                      <a:endParaRPr sz="160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2005"/>
                        </a:lnSpc>
                      </a:pPr>
                      <a:r>
                        <a:rPr sz="1600" spc="-1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layout</a:t>
                      </a:r>
                      <a:endParaRPr sz="160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2000"/>
                        </a:lnSpc>
                      </a:pPr>
                      <a:r>
                        <a:rPr sz="1600" spc="-10" dirty="0" err="1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m</a:t>
                      </a:r>
                      <a:r>
                        <a:rPr lang="en-US" sz="1600" spc="-10" dirty="0" err="1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gmt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ts val="2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producti</a:t>
                      </a:r>
                      <a:r>
                        <a:rPr lang="en-US" sz="16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on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6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ts val="2000"/>
                        </a:lnSpc>
                      </a:pP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ts val="2000"/>
                        </a:lnSpc>
                      </a:pPr>
                      <a:r>
                        <a:rPr sz="1600" spc="-11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plan</a:t>
                      </a:r>
                      <a:endParaRPr sz="1600" dirty="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3375" y="5619750"/>
            <a:ext cx="84677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04926"/>
            <a:ext cx="8080375" cy="56692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35075" marR="205104" indent="-1033780">
              <a:lnSpc>
                <a:spcPts val="2810"/>
              </a:lnSpc>
              <a:spcBef>
                <a:spcPts val="455"/>
              </a:spcBef>
            </a:pPr>
            <a:r>
              <a:rPr sz="2600" b="1" dirty="0">
                <a:latin typeface="Constantia"/>
                <a:cs typeface="Constantia"/>
              </a:rPr>
              <a:t>DIMENSION</a:t>
            </a:r>
            <a:r>
              <a:rPr sz="2600" b="1" spc="-114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TO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BE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COVERED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WHILE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DRAFTING </a:t>
            </a:r>
            <a:r>
              <a:rPr sz="2600" b="1" spc="-6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PRODUCTION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OR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OPERATION</a:t>
            </a:r>
            <a:r>
              <a:rPr sz="2600" b="1" spc="-4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55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Plant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location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geographic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location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were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infrastructure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built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operations </a:t>
            </a:r>
            <a:r>
              <a:rPr sz="2600" spc="-5" dirty="0">
                <a:latin typeface="Constantia"/>
                <a:cs typeface="Constantia"/>
              </a:rPr>
              <a:t> 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company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take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place.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Following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aspects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</a:t>
            </a:r>
            <a:r>
              <a:rPr sz="2600" spc="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taken</a:t>
            </a:r>
            <a:r>
              <a:rPr sz="2600" spc="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care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before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choosing</a:t>
            </a:r>
            <a:r>
              <a:rPr sz="2600" spc="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plant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location</a:t>
            </a:r>
            <a:endParaRPr sz="2600">
              <a:latin typeface="Constantia"/>
              <a:cs typeface="Constantia"/>
            </a:endParaRPr>
          </a:p>
          <a:p>
            <a:pPr marL="286385">
              <a:lnSpc>
                <a:spcPts val="2810"/>
              </a:lnSpc>
            </a:pPr>
            <a:r>
              <a:rPr sz="260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Constantia"/>
                <a:cs typeface="Constantia"/>
              </a:rPr>
              <a:t>Vicinity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raw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materials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140" dirty="0">
                <a:latin typeface="Constantia"/>
                <a:cs typeface="Constantia"/>
              </a:rPr>
              <a:t>A</a:t>
            </a:r>
            <a:r>
              <a:rPr sz="2600" spc="-2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ail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bil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ra</a:t>
            </a:r>
            <a:r>
              <a:rPr sz="2600" dirty="0">
                <a:latin typeface="Constantia"/>
                <a:cs typeface="Constantia"/>
              </a:rPr>
              <a:t>w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erials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140" dirty="0">
                <a:latin typeface="Constantia"/>
                <a:cs typeface="Constantia"/>
              </a:rPr>
              <a:t>A</a:t>
            </a:r>
            <a:r>
              <a:rPr sz="2600" spc="-2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ail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bil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labour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85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20" dirty="0">
                <a:latin typeface="Constantia"/>
                <a:cs typeface="Constantia"/>
              </a:rPr>
              <a:t>Proximity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Constantia"/>
                <a:cs typeface="Constantia"/>
              </a:rPr>
              <a:t>Cl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ma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dit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on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4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ost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locati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85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45" dirty="0">
                <a:latin typeface="Constantia"/>
                <a:cs typeface="Constantia"/>
              </a:rPr>
              <a:t>Tax,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subsidies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loans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76808"/>
            <a:ext cx="8081645" cy="55168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6385" marR="5080" indent="-274320" algn="just">
              <a:lnSpc>
                <a:spcPct val="90000"/>
              </a:lnSpc>
              <a:spcBef>
                <a:spcPts val="41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Plant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layout</a:t>
            </a:r>
            <a:r>
              <a:rPr sz="2600" b="1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pattern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space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would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arranged </a:t>
            </a:r>
            <a:r>
              <a:rPr sz="2600" dirty="0">
                <a:latin typeface="Constantia"/>
                <a:cs typeface="Constantia"/>
              </a:rPr>
              <a:t>in </a:t>
            </a:r>
            <a:r>
              <a:rPr sz="2600" spc="-10" dirty="0">
                <a:latin typeface="Constantia"/>
                <a:cs typeface="Constantia"/>
              </a:rPr>
              <a:t>order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utilize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5" dirty="0">
                <a:latin typeface="Constantia"/>
                <a:cs typeface="Constantia"/>
              </a:rPr>
              <a:t>machinery, </a:t>
            </a:r>
            <a:r>
              <a:rPr sz="2600" spc="-5" dirty="0">
                <a:latin typeface="Constantia"/>
                <a:cs typeface="Constantia"/>
              </a:rPr>
              <a:t>equipment,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manpower.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Effective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designing</a:t>
            </a:r>
            <a:r>
              <a:rPr sz="2600" dirty="0">
                <a:latin typeface="Constantia"/>
                <a:cs typeface="Constantia"/>
              </a:rPr>
              <a:t> 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layout 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reduces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unnecessary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movement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employees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helps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15" dirty="0">
                <a:latin typeface="Constantia"/>
                <a:cs typeface="Constantia"/>
              </a:rPr>
              <a:t>effective </a:t>
            </a:r>
            <a:r>
              <a:rPr sz="2600" spc="-5" dirty="0">
                <a:latin typeface="Constantia"/>
                <a:cs typeface="Constantia"/>
              </a:rPr>
              <a:t>utilization of time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resources </a:t>
            </a:r>
            <a:r>
              <a:rPr sz="2600" spc="-10" dirty="0">
                <a:latin typeface="Constantia"/>
                <a:cs typeface="Constantia"/>
              </a:rPr>
              <a:t>in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50" dirty="0">
                <a:latin typeface="Constantia"/>
                <a:cs typeface="Constantia"/>
              </a:rPr>
              <a:t>company.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Variables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considered </a:t>
            </a:r>
            <a:r>
              <a:rPr sz="2600" spc="-5" dirty="0">
                <a:latin typeface="Constantia"/>
                <a:cs typeface="Constantia"/>
              </a:rPr>
              <a:t>while planning </a:t>
            </a:r>
            <a:r>
              <a:rPr sz="2600" dirty="0">
                <a:latin typeface="Constantia"/>
                <a:cs typeface="Constantia"/>
              </a:rPr>
              <a:t> plan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layout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527685" indent="-515620" algn="just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8320" algn="l"/>
              </a:tabLst>
            </a:pP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utilized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properly</a:t>
            </a:r>
            <a:endParaRPr sz="2600">
              <a:latin typeface="Constantia"/>
              <a:cs typeface="Constantia"/>
            </a:endParaRPr>
          </a:p>
          <a:p>
            <a:pPr marL="527685" marR="20320" indent="-515620">
              <a:lnSpc>
                <a:spcPts val="2810"/>
              </a:lnSpc>
              <a:spcBef>
                <a:spcPts val="64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  <a:tab pos="1715135" algn="l"/>
                <a:tab pos="2603500" algn="l"/>
                <a:tab pos="3378200" algn="l"/>
                <a:tab pos="5150485" algn="l"/>
                <a:tab pos="5667375" algn="l"/>
                <a:tab pos="6247765" algn="l"/>
                <a:tab pos="6944995" algn="l"/>
                <a:tab pos="7772400" algn="l"/>
              </a:tabLst>
            </a:pP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er	li</a:t>
            </a:r>
            <a:r>
              <a:rPr sz="2600" spc="-35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ht	and	</a:t>
            </a:r>
            <a:r>
              <a:rPr sz="2600" spc="-7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entil</a:t>
            </a:r>
            <a:r>
              <a:rPr sz="2600" spc="-2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tio</a:t>
            </a:r>
            <a:r>
              <a:rPr sz="2600" dirty="0">
                <a:latin typeface="Constantia"/>
                <a:cs typeface="Constantia"/>
              </a:rPr>
              <a:t>n	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	all	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dirty="0">
                <a:latin typeface="Constantia"/>
                <a:cs typeface="Constantia"/>
              </a:rPr>
              <a:t>e	a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ea	</a:t>
            </a:r>
            <a:r>
              <a:rPr sz="2600" spc="-5" dirty="0">
                <a:latin typeface="Constantia"/>
                <a:cs typeface="Constantia"/>
              </a:rPr>
              <a:t>of  premises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45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Ensu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smo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h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19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5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w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5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ati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Supervision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carried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out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smooth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manner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85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ro</a:t>
            </a:r>
            <a:r>
              <a:rPr sz="2600" dirty="0">
                <a:latin typeface="Constantia"/>
                <a:cs typeface="Constantia"/>
              </a:rPr>
              <a:t>visi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eme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spc="-65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en</a:t>
            </a:r>
            <a:r>
              <a:rPr sz="2600" spc="1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exit</a:t>
            </a:r>
            <a:endParaRPr sz="26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AutoNum type="alphaL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19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lexib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lity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odu</a:t>
            </a:r>
            <a:r>
              <a:rPr sz="2600" spc="-5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chan</a:t>
            </a:r>
            <a:r>
              <a:rPr sz="2600" spc="-70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</a:t>
            </a:r>
            <a:r>
              <a:rPr sz="2600" spc="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04926"/>
            <a:ext cx="8084184" cy="52120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8890" indent="-274320" algn="just">
              <a:lnSpc>
                <a:spcPts val="2810"/>
              </a:lnSpc>
              <a:spcBef>
                <a:spcPts val="45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Inventory</a:t>
            </a:r>
            <a:r>
              <a:rPr sz="2600" b="1" spc="-10" dirty="0">
                <a:latin typeface="Constantia"/>
                <a:cs typeface="Constantia"/>
              </a:rPr>
              <a:t> management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inventory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management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maintaining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inventory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form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raw 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materials </a:t>
            </a:r>
            <a:r>
              <a:rPr sz="2600" spc="-15" dirty="0">
                <a:latin typeface="Constantia"/>
                <a:cs typeface="Constantia"/>
              </a:rPr>
              <a:t>more </a:t>
            </a:r>
            <a:r>
              <a:rPr sz="2600" spc="-5" dirty="0">
                <a:latin typeface="Constantia"/>
                <a:cs typeface="Constantia"/>
              </a:rPr>
              <a:t>than </a:t>
            </a:r>
            <a:r>
              <a:rPr sz="2600" spc="-10" dirty="0">
                <a:latin typeface="Constantia"/>
                <a:cs typeface="Constantia"/>
              </a:rPr>
              <a:t>production requirement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meet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future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un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predicted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obligations.</a:t>
            </a:r>
            <a:endParaRPr sz="2600">
              <a:latin typeface="Constantia"/>
              <a:cs typeface="Constantia"/>
            </a:endParaRPr>
          </a:p>
          <a:p>
            <a:pPr marL="286385" marR="10795" indent="-274320" algn="just">
              <a:lnSpc>
                <a:spcPts val="2810"/>
              </a:lnSpc>
              <a:spcBef>
                <a:spcPts val="59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Monitoring </a:t>
            </a:r>
            <a:r>
              <a:rPr sz="2600" b="1" spc="-10" dirty="0">
                <a:latin typeface="Constantia"/>
                <a:cs typeface="Constantia"/>
              </a:rPr>
              <a:t>stock </a:t>
            </a:r>
            <a:r>
              <a:rPr sz="2600" b="1" spc="-5" dirty="0">
                <a:latin typeface="Constantia"/>
                <a:cs typeface="Constantia"/>
              </a:rPr>
              <a:t>turn and </a:t>
            </a:r>
            <a:r>
              <a:rPr sz="2600" b="1" spc="-35" dirty="0">
                <a:latin typeface="Constantia"/>
                <a:cs typeface="Constantia"/>
              </a:rPr>
              <a:t>coverage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monitoring </a:t>
            </a:r>
            <a:r>
              <a:rPr sz="2600" spc="-5" dirty="0">
                <a:latin typeface="Constantia"/>
                <a:cs typeface="Constantia"/>
              </a:rPr>
              <a:t> individual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stock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items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identify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fast</a:t>
            </a:r>
            <a:r>
              <a:rPr sz="2600" dirty="0">
                <a:latin typeface="Constantia"/>
                <a:cs typeface="Constantia"/>
              </a:rPr>
              <a:t> 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slow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movers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depending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industry.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55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Quality </a:t>
            </a:r>
            <a:r>
              <a:rPr sz="2600" b="1" spc="-10" dirty="0">
                <a:latin typeface="Constantia"/>
                <a:cs typeface="Constantia"/>
              </a:rPr>
              <a:t>management </a:t>
            </a:r>
            <a:r>
              <a:rPr sz="2600" b="1" spc="-15" dirty="0">
                <a:latin typeface="Constantia"/>
                <a:cs typeface="Constantia"/>
              </a:rPr>
              <a:t>system </a:t>
            </a:r>
            <a:r>
              <a:rPr sz="2600" b="1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quality </a:t>
            </a:r>
            <a:r>
              <a:rPr sz="2600" spc="-10" dirty="0">
                <a:latin typeface="Constantia"/>
                <a:cs typeface="Constantia"/>
              </a:rPr>
              <a:t>management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maintaining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quality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terms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product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produced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0" dirty="0">
                <a:latin typeface="Constantia"/>
                <a:cs typeface="Constantia"/>
              </a:rPr>
              <a:t>company.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customers</a:t>
            </a:r>
            <a:r>
              <a:rPr sz="2600" spc="-5" dirty="0">
                <a:latin typeface="Constantia"/>
                <a:cs typeface="Constantia"/>
              </a:rPr>
              <a:t> these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days</a:t>
            </a:r>
            <a:r>
              <a:rPr sz="2600" spc="-20" dirty="0">
                <a:latin typeface="Constantia"/>
                <a:cs typeface="Constantia"/>
              </a:rPr>
              <a:t> are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getting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conscious</a:t>
            </a:r>
            <a:r>
              <a:rPr sz="2600" spc="-5" dirty="0">
                <a:latin typeface="Constantia"/>
                <a:cs typeface="Constantia"/>
              </a:rPr>
              <a:t> about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quality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day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by</a:t>
            </a:r>
            <a:r>
              <a:rPr sz="2600" spc="6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day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maintaining quality standards in </a:t>
            </a:r>
            <a:r>
              <a:rPr sz="2600" spc="-10" dirty="0">
                <a:latin typeface="Constantia"/>
                <a:cs typeface="Constantia"/>
              </a:rPr>
              <a:t>product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help </a:t>
            </a:r>
            <a:r>
              <a:rPr sz="2600" spc="-10" dirty="0">
                <a:latin typeface="Constantia"/>
                <a:cs typeface="Constantia"/>
              </a:rPr>
              <a:t>in </a:t>
            </a:r>
            <a:r>
              <a:rPr sz="2600" spc="-5" dirty="0">
                <a:latin typeface="Constantia"/>
                <a:cs typeface="Constantia"/>
              </a:rPr>
              <a:t> building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also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build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customer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45" dirty="0">
                <a:latin typeface="Constantia"/>
                <a:cs typeface="Constantia"/>
              </a:rPr>
              <a:t>o</a:t>
            </a:r>
            <a:r>
              <a:rPr sz="2600" spc="-3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alty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spc="-55" dirty="0">
                <a:latin typeface="Constantia"/>
                <a:cs typeface="Constantia"/>
              </a:rPr>
              <a:t>o</a:t>
            </a:r>
            <a:r>
              <a:rPr sz="2600" spc="-25" dirty="0">
                <a:latin typeface="Constantia"/>
                <a:cs typeface="Constantia"/>
              </a:rPr>
              <a:t>w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d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om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5" dirty="0">
                <a:latin typeface="Constantia"/>
                <a:cs typeface="Constantia"/>
              </a:rPr>
              <a:t>n</a:t>
            </a:r>
            <a:r>
              <a:rPr sz="2600" spc="-26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68960"/>
            <a:ext cx="8080375" cy="53486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385"/>
              </a:spcBef>
            </a:pPr>
            <a:r>
              <a:rPr sz="2600" b="1" spc="-5" dirty="0">
                <a:latin typeface="Constantia"/>
                <a:cs typeface="Constantia"/>
              </a:rPr>
              <a:t>OBJECTIVE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OR </a:t>
            </a:r>
            <a:r>
              <a:rPr sz="2600" b="1" spc="-25" dirty="0">
                <a:latin typeface="Constantia"/>
                <a:cs typeface="Constantia"/>
              </a:rPr>
              <a:t>IMPORTANCE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-5" dirty="0">
                <a:latin typeface="Constantia"/>
                <a:cs typeface="Constantia"/>
              </a:rPr>
              <a:t> BUSINESS PLAN</a:t>
            </a:r>
            <a:endParaRPr sz="2600">
              <a:latin typeface="Constantia"/>
              <a:cs typeface="Constantia"/>
            </a:endParaRPr>
          </a:p>
          <a:p>
            <a:pPr marL="286385" marR="6350" indent="-274320">
              <a:lnSpc>
                <a:spcPts val="2810"/>
              </a:lnSpc>
              <a:spcBef>
                <a:spcPts val="64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  <a:tab pos="833755" algn="l"/>
                <a:tab pos="1597660" algn="l"/>
                <a:tab pos="3086735" algn="l"/>
                <a:tab pos="3569970" algn="l"/>
                <a:tab pos="4231640" algn="l"/>
                <a:tab pos="5278755" algn="l"/>
                <a:tab pos="7066915" algn="l"/>
                <a:tab pos="7598409" algn="l"/>
              </a:tabLst>
            </a:pPr>
            <a:r>
              <a:rPr sz="2600" spc="-229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	g</a:t>
            </a:r>
            <a:r>
              <a:rPr sz="2600" spc="-35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	</a:t>
            </a:r>
            <a:r>
              <a:rPr sz="2600" spc="-15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ection	</a:t>
            </a:r>
            <a:r>
              <a:rPr sz="2600" spc="-4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	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dirty="0">
                <a:latin typeface="Constantia"/>
                <a:cs typeface="Constantia"/>
              </a:rPr>
              <a:t>e	vis</a:t>
            </a:r>
            <a:r>
              <a:rPr sz="2600" spc="-2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on	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20" dirty="0">
                <a:latin typeface="Constantia"/>
                <a:cs typeface="Constantia"/>
              </a:rPr>
              <a:t>m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20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ed	</a:t>
            </a:r>
            <a:r>
              <a:rPr sz="2600" spc="-3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y	</a:t>
            </a:r>
            <a:r>
              <a:rPr sz="2600" spc="-5" dirty="0">
                <a:latin typeface="Constantia"/>
                <a:cs typeface="Constantia"/>
              </a:rPr>
              <a:t>the  </a:t>
            </a:r>
            <a:r>
              <a:rPr sz="2600" spc="-10" dirty="0">
                <a:latin typeface="Constantia"/>
                <a:cs typeface="Constantia"/>
              </a:rPr>
              <a:t>entrepreneur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2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object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30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2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alua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os</a:t>
            </a:r>
            <a:r>
              <a:rPr sz="2600" spc="-15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ectus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ts val="2810"/>
              </a:lnSpc>
              <a:spcBef>
                <a:spcPts val="64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2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monitor</a:t>
            </a:r>
            <a:r>
              <a:rPr sz="2600" spc="229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2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progress</a:t>
            </a:r>
            <a:r>
              <a:rPr sz="2600" spc="2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after</a:t>
            </a:r>
            <a:r>
              <a:rPr sz="2600" spc="229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implementing</a:t>
            </a:r>
            <a:r>
              <a:rPr sz="2600" spc="3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business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229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persuade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others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joi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usiness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seek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loans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financial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institutions</a:t>
            </a:r>
            <a:endParaRPr sz="2600">
              <a:latin typeface="Constantia"/>
              <a:cs typeface="Constantia"/>
            </a:endParaRPr>
          </a:p>
          <a:p>
            <a:pPr marL="286385" marR="12065" indent="-274320">
              <a:lnSpc>
                <a:spcPts val="2810"/>
              </a:lnSpc>
              <a:spcBef>
                <a:spcPts val="64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  <a:tab pos="788035" algn="l"/>
                <a:tab pos="2169160" algn="l"/>
                <a:tab pos="3441700" algn="l"/>
                <a:tab pos="3879215" algn="l"/>
                <a:tab pos="4847590" algn="l"/>
                <a:tab pos="5292090" algn="l"/>
                <a:tab pos="6456680" algn="l"/>
              </a:tabLst>
            </a:pPr>
            <a:r>
              <a:rPr sz="2600" spc="-229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	vi</a:t>
            </a:r>
            <a:r>
              <a:rPr sz="2600" spc="-15" dirty="0">
                <a:latin typeface="Constantia"/>
                <a:cs typeface="Constantia"/>
              </a:rPr>
              <a:t>s</a:t>
            </a:r>
            <a:r>
              <a:rPr sz="2600" spc="-5" dirty="0">
                <a:latin typeface="Constantia"/>
                <a:cs typeface="Constantia"/>
              </a:rPr>
              <a:t>ual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30" dirty="0">
                <a:latin typeface="Constantia"/>
                <a:cs typeface="Constantia"/>
              </a:rPr>
              <a:t>z</a:t>
            </a:r>
            <a:r>
              <a:rPr sz="2600" dirty="0">
                <a:latin typeface="Constantia"/>
                <a:cs typeface="Constantia"/>
              </a:rPr>
              <a:t>e	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ept	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	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erms	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	</a:t>
            </a:r>
            <a:r>
              <a:rPr sz="2600" spc="-5" dirty="0">
                <a:latin typeface="Constantia"/>
                <a:cs typeface="Constantia"/>
              </a:rPr>
              <a:t>ma</a:t>
            </a:r>
            <a:r>
              <a:rPr sz="2600" spc="-30" dirty="0">
                <a:latin typeface="Constantia"/>
                <a:cs typeface="Constantia"/>
              </a:rPr>
              <a:t>r</a:t>
            </a:r>
            <a:r>
              <a:rPr sz="2600" spc="-60" dirty="0">
                <a:latin typeface="Constantia"/>
                <a:cs typeface="Constantia"/>
              </a:rPr>
              <a:t>k</a:t>
            </a:r>
            <a:r>
              <a:rPr sz="2600" spc="10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t	</a:t>
            </a:r>
            <a:r>
              <a:rPr sz="2600" spc="-75" dirty="0">
                <a:latin typeface="Constantia"/>
                <a:cs typeface="Constantia"/>
              </a:rPr>
              <a:t>a</a:t>
            </a:r>
            <a:r>
              <a:rPr sz="2600" spc="-2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ail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bil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24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,  </a:t>
            </a:r>
            <a:r>
              <a:rPr sz="2600" spc="-5" dirty="0">
                <a:latin typeface="Constantia"/>
                <a:cs typeface="Constantia"/>
              </a:rPr>
              <a:t>organizational,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operational,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financial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feasibility</a:t>
            </a:r>
            <a:endParaRPr sz="2600">
              <a:latin typeface="Constantia"/>
              <a:cs typeface="Constantia"/>
            </a:endParaRPr>
          </a:p>
          <a:p>
            <a:pPr marL="286385" marR="19050" indent="-274320">
              <a:lnSpc>
                <a:spcPts val="281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  <a:tab pos="805180" algn="l"/>
                <a:tab pos="1765300" algn="l"/>
                <a:tab pos="3807460" algn="l"/>
                <a:tab pos="4260215" algn="l"/>
                <a:tab pos="5298440" algn="l"/>
                <a:tab pos="7772400" algn="l"/>
              </a:tabLst>
            </a:pPr>
            <a:r>
              <a:rPr sz="2600" spc="-229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	guide	ent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eneur	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	ac</a:t>
            </a:r>
            <a:r>
              <a:rPr sz="2600" spc="-1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ua</a:t>
            </a:r>
            <a:r>
              <a:rPr sz="2600" dirty="0">
                <a:latin typeface="Constantia"/>
                <a:cs typeface="Constantia"/>
              </a:rPr>
              <a:t>l	</a:t>
            </a:r>
            <a:r>
              <a:rPr sz="2600" spc="-5" dirty="0">
                <a:latin typeface="Constantia"/>
                <a:cs typeface="Constantia"/>
              </a:rPr>
              <a:t>im</a:t>
            </a:r>
            <a:r>
              <a:rPr sz="2600" spc="-15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lement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tio</a:t>
            </a:r>
            <a:r>
              <a:rPr sz="2600" dirty="0">
                <a:latin typeface="Constantia"/>
                <a:cs typeface="Constantia"/>
              </a:rPr>
              <a:t>n	</a:t>
            </a:r>
            <a:r>
              <a:rPr sz="2600" spc="-5" dirty="0">
                <a:latin typeface="Constantia"/>
                <a:cs typeface="Constantia"/>
              </a:rPr>
              <a:t>of  plan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identify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actual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strength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weakness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78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45" dirty="0">
                <a:latin typeface="Constantia"/>
                <a:cs typeface="Constantia"/>
              </a:rPr>
              <a:t>Total</a:t>
            </a:r>
            <a:r>
              <a:rPr sz="2600" b="1" spc="1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quality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management</a:t>
            </a:r>
            <a:r>
              <a:rPr sz="2600" b="1" spc="-4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:</a:t>
            </a:r>
            <a:r>
              <a:rPr sz="2600" b="1" spc="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management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focuses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3029" y="812672"/>
            <a:ext cx="59474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92350" algn="l"/>
                <a:tab pos="3776979" algn="l"/>
                <a:tab pos="5653405" algn="l"/>
              </a:tabLst>
            </a:pPr>
            <a:r>
              <a:rPr sz="2600" dirty="0">
                <a:latin typeface="Constantia"/>
                <a:cs typeface="Constantia"/>
              </a:rPr>
              <a:t>enhan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spc="10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me</a:t>
            </a:r>
            <a:r>
              <a:rPr sz="2600" spc="-1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t	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ou</a:t>
            </a:r>
            <a:r>
              <a:rPr sz="2600" spc="-25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h	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spc="-15" dirty="0">
                <a:latin typeface="Constantia"/>
                <a:cs typeface="Constantia"/>
              </a:rPr>
              <a:t>e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2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tio</a:t>
            </a:r>
            <a:r>
              <a:rPr sz="2600" dirty="0">
                <a:latin typeface="Constantia"/>
                <a:cs typeface="Constantia"/>
              </a:rPr>
              <a:t>n	</a:t>
            </a:r>
            <a:r>
              <a:rPr sz="2600" spc="-5" dirty="0">
                <a:latin typeface="Constantia"/>
                <a:cs typeface="Constantia"/>
              </a:rPr>
              <a:t>of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4826" y="1208989"/>
            <a:ext cx="607123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5"/>
              </a:spcBef>
              <a:tabLst>
                <a:tab pos="876935" algn="l"/>
                <a:tab pos="953135" algn="l"/>
                <a:tab pos="2283460" algn="l"/>
                <a:tab pos="2898140" algn="l"/>
                <a:tab pos="4452620" algn="l"/>
              </a:tabLst>
            </a:pP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d		</a:t>
            </a:r>
            <a:r>
              <a:rPr sz="2600" spc="5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r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r</a:t>
            </a:r>
            <a:r>
              <a:rPr sz="2600" spc="-3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.	</a:t>
            </a:r>
            <a:r>
              <a:rPr sz="2600" spc="-7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t	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equi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es	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ti</a:t>
            </a:r>
            <a:r>
              <a:rPr sz="2600" spc="-2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us  </a:t>
            </a:r>
            <a:r>
              <a:rPr sz="2600" dirty="0">
                <a:latin typeface="Constantia"/>
                <a:cs typeface="Constantia"/>
              </a:rPr>
              <a:t>and	</a:t>
            </a:r>
            <a:r>
              <a:rPr sz="2600" spc="-15" dirty="0">
                <a:latin typeface="Constantia"/>
                <a:cs typeface="Constantia"/>
              </a:rPr>
              <a:t>control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7471" y="1605533"/>
            <a:ext cx="39516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0330" algn="l"/>
                <a:tab pos="3399154" algn="l"/>
              </a:tabLst>
            </a:pP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6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es</a:t>
            </a:r>
            <a:r>
              <a:rPr sz="2600" spc="-3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,	per</a:t>
            </a:r>
            <a:r>
              <a:rPr sz="2600" spc="-3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orma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	and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812672"/>
            <a:ext cx="1919605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>
              <a:lnSpc>
                <a:spcPct val="100000"/>
              </a:lnSpc>
              <a:spcBef>
                <a:spcPts val="105"/>
              </a:spcBef>
            </a:pPr>
            <a:r>
              <a:rPr sz="2600" spc="-15" dirty="0">
                <a:latin typeface="Constantia"/>
                <a:cs typeface="Constantia"/>
              </a:rPr>
              <a:t>perceptual </a:t>
            </a:r>
            <a:r>
              <a:rPr sz="2600" spc="-10" dirty="0">
                <a:latin typeface="Constantia"/>
                <a:cs typeface="Constantia"/>
              </a:rPr>
              <a:t> problems </a:t>
            </a:r>
            <a:r>
              <a:rPr sz="2600" spc="-5" dirty="0">
                <a:latin typeface="Constantia"/>
                <a:cs typeface="Constantia"/>
              </a:rPr>
              <a:t> mon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4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ng  qualit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Budgeting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3217" y="2474213"/>
            <a:ext cx="5982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77389" algn="l"/>
                <a:tab pos="2880995" algn="l"/>
                <a:tab pos="3188970" algn="l"/>
                <a:tab pos="4923790" algn="l"/>
                <a:tab pos="5502910" algn="l"/>
              </a:tabLst>
            </a:pPr>
            <a:r>
              <a:rPr sz="2600" b="1" spc="-5" dirty="0">
                <a:latin typeface="Constantia"/>
                <a:cs typeface="Constantia"/>
              </a:rPr>
              <a:t>p</a:t>
            </a:r>
            <a:r>
              <a:rPr sz="2600" b="1" spc="-50" dirty="0">
                <a:latin typeface="Constantia"/>
                <a:cs typeface="Constantia"/>
              </a:rPr>
              <a:t>r</a:t>
            </a:r>
            <a:r>
              <a:rPr sz="2600" b="1" dirty="0">
                <a:latin typeface="Constantia"/>
                <a:cs typeface="Constantia"/>
              </a:rPr>
              <a:t>odu</a:t>
            </a:r>
            <a:r>
              <a:rPr sz="2600" b="1" spc="-20" dirty="0">
                <a:latin typeface="Constantia"/>
                <a:cs typeface="Constantia"/>
              </a:rPr>
              <a:t>c</a:t>
            </a:r>
            <a:r>
              <a:rPr sz="2600" b="1" dirty="0">
                <a:latin typeface="Constantia"/>
                <a:cs typeface="Constantia"/>
              </a:rPr>
              <a:t>tion	</a:t>
            </a:r>
            <a:r>
              <a:rPr sz="2600" b="1" spc="-5" dirty="0">
                <a:latin typeface="Constantia"/>
                <a:cs typeface="Constantia"/>
              </a:rPr>
              <a:t>p</a:t>
            </a:r>
            <a:r>
              <a:rPr sz="2600" b="1" spc="-15" dirty="0">
                <a:latin typeface="Constantia"/>
                <a:cs typeface="Constantia"/>
              </a:rPr>
              <a:t>la</a:t>
            </a:r>
            <a:r>
              <a:rPr sz="2600" b="1" dirty="0">
                <a:latin typeface="Constantia"/>
                <a:cs typeface="Constantia"/>
              </a:rPr>
              <a:t>n	:	</a:t>
            </a:r>
            <a:r>
              <a:rPr sz="2600" spc="-5" dirty="0">
                <a:latin typeface="Constantia"/>
                <a:cs typeface="Constantia"/>
              </a:rPr>
              <a:t>depe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di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g	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	</a:t>
            </a:r>
            <a:r>
              <a:rPr sz="2600" spc="-5" dirty="0">
                <a:latin typeface="Constantia"/>
                <a:cs typeface="Constantia"/>
              </a:rPr>
              <a:t>the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259" y="2870707"/>
            <a:ext cx="7804150" cy="1610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latin typeface="Constantia"/>
                <a:cs typeface="Constantia"/>
              </a:rPr>
              <a:t>selling </a:t>
            </a:r>
            <a:r>
              <a:rPr sz="2600" spc="-10" dirty="0">
                <a:latin typeface="Constantia"/>
                <a:cs typeface="Constantia"/>
              </a:rPr>
              <a:t>price </a:t>
            </a:r>
            <a:r>
              <a:rPr sz="2600" dirty="0">
                <a:latin typeface="Constantia"/>
                <a:cs typeface="Constantia"/>
              </a:rPr>
              <a:t>per </a:t>
            </a:r>
            <a:r>
              <a:rPr sz="2600" spc="-30" dirty="0">
                <a:latin typeface="Constantia"/>
                <a:cs typeface="Constantia"/>
              </a:rPr>
              <a:t>quantity, </a:t>
            </a:r>
            <a:r>
              <a:rPr sz="2600" spc="-15" dirty="0">
                <a:latin typeface="Constantia"/>
                <a:cs typeface="Constantia"/>
              </a:rPr>
              <a:t>projected </a:t>
            </a:r>
            <a:r>
              <a:rPr sz="2600" spc="-20" dirty="0">
                <a:latin typeface="Constantia"/>
                <a:cs typeface="Constantia"/>
              </a:rPr>
              <a:t>cost </a:t>
            </a:r>
            <a:r>
              <a:rPr sz="2600" spc="-10" dirty="0">
                <a:latin typeface="Constantia"/>
                <a:cs typeface="Constantia"/>
              </a:rPr>
              <a:t>of production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dirty="0">
                <a:latin typeface="Constantia"/>
                <a:cs typeface="Constantia"/>
              </a:rPr>
              <a:t> each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quantity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estimated.</a:t>
            </a:r>
            <a:r>
              <a:rPr sz="2600" spc="-5" dirty="0">
                <a:latin typeface="Constantia"/>
                <a:cs typeface="Constantia"/>
              </a:rPr>
              <a:t> 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amount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production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dependent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capacity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production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unit.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79877" y="272237"/>
            <a:ext cx="39858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0" dirty="0">
                <a:latin typeface="Constantia"/>
                <a:cs typeface="Constantia"/>
              </a:rPr>
              <a:t>ORGANIZATIONAL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744982"/>
            <a:ext cx="64338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  <a:tab pos="2768600" algn="l"/>
                <a:tab pos="3722370" algn="l"/>
                <a:tab pos="5188585" algn="l"/>
              </a:tabLst>
            </a:pP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ga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iz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tio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al	pl</a:t>
            </a:r>
            <a:r>
              <a:rPr sz="2600" spc="-20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n	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nv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40" dirty="0">
                <a:latin typeface="Constantia"/>
                <a:cs typeface="Constantia"/>
              </a:rPr>
              <a:t>l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spc="-1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s	</a:t>
            </a:r>
            <a:r>
              <a:rPr sz="2600" spc="-5" dirty="0">
                <a:latin typeface="Constantia"/>
                <a:cs typeface="Constantia"/>
              </a:rPr>
              <a:t>decid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76338" y="744982"/>
            <a:ext cx="13239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0605" algn="l"/>
              </a:tabLst>
            </a:pP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orm	</a:t>
            </a:r>
            <a:r>
              <a:rPr sz="2600" spc="-5" dirty="0">
                <a:latin typeface="Constantia"/>
                <a:cs typeface="Constantia"/>
              </a:rPr>
              <a:t>of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59" y="1141221"/>
            <a:ext cx="780732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latin typeface="Constantia"/>
                <a:cs typeface="Constantia"/>
              </a:rPr>
              <a:t>ownership that </a:t>
            </a:r>
            <a:r>
              <a:rPr sz="2600" spc="-10" dirty="0">
                <a:latin typeface="Constantia"/>
                <a:cs typeface="Constantia"/>
              </a:rPr>
              <a:t>entrepreneur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intends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45" dirty="0">
                <a:latin typeface="Constantia"/>
                <a:cs typeface="Constantia"/>
              </a:rPr>
              <a:t>enter. </a:t>
            </a:r>
            <a:r>
              <a:rPr sz="2600" spc="-20" dirty="0">
                <a:latin typeface="Constantia"/>
                <a:cs typeface="Constantia"/>
              </a:rPr>
              <a:t>Nature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planning 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10" dirty="0">
                <a:latin typeface="Constantia"/>
                <a:cs typeface="Constantia"/>
              </a:rPr>
              <a:t>organizing, </a:t>
            </a:r>
            <a:r>
              <a:rPr sz="2600" dirty="0">
                <a:latin typeface="Constantia"/>
                <a:cs typeface="Constantia"/>
              </a:rPr>
              <a:t>leading and </a:t>
            </a:r>
            <a:r>
              <a:rPr sz="2600" spc="-15" dirty="0">
                <a:latin typeface="Constantia"/>
                <a:cs typeface="Constantia"/>
              </a:rPr>
              <a:t>controlling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 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determined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by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nature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business</a:t>
            </a:r>
            <a:r>
              <a:rPr sz="2600" dirty="0">
                <a:latin typeface="Constantia"/>
                <a:cs typeface="Constantia"/>
              </a:rPr>
              <a:t> or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form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of </a:t>
            </a:r>
            <a:r>
              <a:rPr sz="2600" spc="-15" dirty="0">
                <a:latin typeface="Constantia"/>
                <a:cs typeface="Constantia"/>
              </a:rPr>
              <a:t> ownership.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3825" y="2343150"/>
            <a:ext cx="8810625" cy="3867150"/>
            <a:chOff x="123825" y="2343150"/>
            <a:chExt cx="8810625" cy="38671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25" y="5457825"/>
              <a:ext cx="8810625" cy="7524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25" y="4676775"/>
              <a:ext cx="8810625" cy="1028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25" y="3895725"/>
              <a:ext cx="8810625" cy="1028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25" y="3124200"/>
              <a:ext cx="8810625" cy="10191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25" y="2343150"/>
              <a:ext cx="8810625" cy="10191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10157" y="2552192"/>
            <a:ext cx="6647180" cy="3403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5"/>
              </a:spcBef>
            </a:pPr>
            <a:r>
              <a:rPr sz="1700" spc="-35" dirty="0">
                <a:solidFill>
                  <a:srgbClr val="FFFFFF"/>
                </a:solidFill>
                <a:latin typeface="Constantia"/>
                <a:cs typeface="Constantia"/>
              </a:rPr>
              <a:t>TAX</a:t>
            </a:r>
            <a:r>
              <a:rPr sz="1700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onstantia"/>
                <a:cs typeface="Constantia"/>
              </a:rPr>
              <a:t>ATTRIBUTES</a:t>
            </a:r>
            <a:r>
              <a:rPr sz="1700" spc="-2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OF </a:t>
            </a: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FORMS</a:t>
            </a:r>
            <a:r>
              <a:rPr sz="17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OF </a:t>
            </a:r>
            <a:r>
              <a:rPr sz="1700" spc="-5" dirty="0">
                <a:solidFill>
                  <a:srgbClr val="FFFFFF"/>
                </a:solidFill>
                <a:latin typeface="Constantia"/>
                <a:cs typeface="Constantia"/>
              </a:rPr>
              <a:t>BUSINESS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onstantia"/>
              <a:cs typeface="Constantia"/>
            </a:endParaRPr>
          </a:p>
          <a:p>
            <a:pPr marL="4445" algn="ctr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DESIGNING</a:t>
            </a:r>
            <a:r>
              <a:rPr sz="1700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nstantia"/>
                <a:cs typeface="Constantia"/>
              </a:rPr>
              <a:t>THE</a:t>
            </a:r>
            <a:r>
              <a:rPr sz="1700" spc="-3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onstantia"/>
                <a:cs typeface="Constantia"/>
              </a:rPr>
              <a:t>ORGANIZATION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BUILDING</a:t>
            </a:r>
            <a:r>
              <a:rPr sz="17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MANAGEMENT</a:t>
            </a:r>
            <a:r>
              <a:rPr sz="1700" spc="-9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nstantia"/>
                <a:cs typeface="Constantia"/>
              </a:rPr>
              <a:t>TEAM</a:t>
            </a:r>
            <a:r>
              <a:rPr sz="17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sz="1700" spc="-15" dirty="0">
                <a:solidFill>
                  <a:srgbClr val="FFFFFF"/>
                </a:solidFill>
                <a:latin typeface="Constantia"/>
                <a:cs typeface="Constantia"/>
              </a:rPr>
              <a:t> ORGANIZATION</a:t>
            </a:r>
            <a:r>
              <a:rPr sz="17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onstantia"/>
                <a:cs typeface="Constantia"/>
              </a:rPr>
              <a:t>CULTTURE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onstantia"/>
              <a:cs typeface="Constantia"/>
            </a:endParaRPr>
          </a:p>
          <a:p>
            <a:pPr marL="4445" algn="ctr">
              <a:lnSpc>
                <a:spcPct val="100000"/>
              </a:lnSpc>
            </a:pP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ROLE</a:t>
            </a:r>
            <a:r>
              <a:rPr sz="17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sz="17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BOARD</a:t>
            </a:r>
            <a:r>
              <a:rPr sz="17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sz="17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DIRECTORS</a:t>
            </a: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7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Constantia"/>
              <a:cs typeface="Constantia"/>
            </a:endParaRPr>
          </a:p>
          <a:p>
            <a:pPr marL="4445" algn="ctr">
              <a:lnSpc>
                <a:spcPct val="100000"/>
              </a:lnSpc>
            </a:pP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BOARD</a:t>
            </a:r>
            <a:r>
              <a:rPr sz="1700" spc="-6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sz="17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onstantia"/>
                <a:cs typeface="Constantia"/>
              </a:rPr>
              <a:t>ADVISORS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825" y="847725"/>
            <a:ext cx="8810625" cy="17335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171825" y="1064513"/>
            <a:ext cx="272796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LEGAL</a:t>
            </a:r>
            <a:r>
              <a:rPr sz="1700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onstantia"/>
                <a:cs typeface="Constantia"/>
              </a:rPr>
              <a:t>FORM</a:t>
            </a:r>
            <a:r>
              <a:rPr sz="17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dirty="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sz="17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nstantia"/>
                <a:cs typeface="Constantia"/>
              </a:rPr>
              <a:t>BUSINESS</a:t>
            </a:r>
            <a:endParaRPr sz="17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075" y="1485900"/>
            <a:ext cx="1133475" cy="4667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30783" y="1598167"/>
            <a:ext cx="713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er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p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85875" y="1485900"/>
            <a:ext cx="1133475" cy="4667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93011" y="1514347"/>
            <a:ext cx="726440" cy="3765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0020" marR="5080" indent="-147955">
              <a:lnSpc>
                <a:spcPts val="1320"/>
              </a:lnSpc>
              <a:spcBef>
                <a:spcPts val="240"/>
              </a:spcBef>
            </a:pP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5" dirty="0">
                <a:latin typeface="Constantia"/>
                <a:cs typeface="Constantia"/>
              </a:rPr>
              <a:t>ia</a:t>
            </a:r>
            <a:r>
              <a:rPr sz="1200" dirty="0">
                <a:latin typeface="Constantia"/>
                <a:cs typeface="Constantia"/>
              </a:rPr>
              <a:t>b</a:t>
            </a:r>
            <a:r>
              <a:rPr sz="1200" spc="-5" dirty="0">
                <a:latin typeface="Constantia"/>
                <a:cs typeface="Constantia"/>
              </a:rPr>
              <a:t>ili</a:t>
            </a:r>
            <a:r>
              <a:rPr sz="1200" spc="-1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y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  </a:t>
            </a:r>
            <a:r>
              <a:rPr sz="1200" spc="-10" dirty="0">
                <a:latin typeface="Constantia"/>
                <a:cs typeface="Constantia"/>
              </a:rPr>
              <a:t>owner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62200" y="1485900"/>
            <a:ext cx="1123950" cy="46672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770123" y="1598167"/>
            <a:ext cx="320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t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9000" y="1485900"/>
            <a:ext cx="1133475" cy="46672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633978" y="1598167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ty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05325" y="1485900"/>
            <a:ext cx="1123950" cy="46672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621529" y="1514347"/>
            <a:ext cx="901065" cy="3765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4135" marR="5080" indent="-52069">
              <a:lnSpc>
                <a:spcPts val="1320"/>
              </a:lnSpc>
              <a:spcBef>
                <a:spcPts val="240"/>
              </a:spcBef>
            </a:pPr>
            <a:r>
              <a:rPr sz="1200" spc="-80" dirty="0">
                <a:latin typeface="Constantia"/>
                <a:cs typeface="Constantia"/>
              </a:rPr>
              <a:t>T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15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ab</a:t>
            </a:r>
            <a:r>
              <a:rPr sz="1200" spc="-5" dirty="0">
                <a:latin typeface="Constantia"/>
                <a:cs typeface="Constantia"/>
              </a:rPr>
              <a:t>ilit  </a:t>
            </a:r>
            <a:r>
              <a:rPr sz="1200" dirty="0">
                <a:latin typeface="Constantia"/>
                <a:cs typeface="Constantia"/>
              </a:rPr>
              <a:t>y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t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72125" y="1485900"/>
            <a:ext cx="1133475" cy="46672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721858" y="1514347"/>
            <a:ext cx="846455" cy="3765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73355">
              <a:lnSpc>
                <a:spcPts val="1320"/>
              </a:lnSpc>
              <a:spcBef>
                <a:spcPts val="240"/>
              </a:spcBef>
            </a:pPr>
            <a:r>
              <a:rPr sz="1200" spc="-5" dirty="0">
                <a:latin typeface="Constantia"/>
                <a:cs typeface="Constantia"/>
              </a:rPr>
              <a:t>Capital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equ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2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ement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38925" y="1485900"/>
            <a:ext cx="1133475" cy="46672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770369" y="1514347"/>
            <a:ext cx="893444" cy="3765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07645" marR="5080" indent="-195580">
              <a:lnSpc>
                <a:spcPts val="1320"/>
              </a:lnSpc>
              <a:spcBef>
                <a:spcPts val="240"/>
              </a:spcBef>
            </a:pP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ana</a:t>
            </a:r>
            <a:r>
              <a:rPr sz="1200" spc="-2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ement  </a:t>
            </a:r>
            <a:r>
              <a:rPr sz="1200" spc="-10" dirty="0">
                <a:latin typeface="Constantia"/>
                <a:cs typeface="Constantia"/>
              </a:rPr>
              <a:t>control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15250" y="1485900"/>
            <a:ext cx="1133475" cy="46672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011414" y="1499108"/>
            <a:ext cx="549275" cy="4044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4925" marR="5080" indent="-22860">
              <a:lnSpc>
                <a:spcPts val="1430"/>
              </a:lnSpc>
              <a:spcBef>
                <a:spcPts val="250"/>
              </a:spcBef>
            </a:pPr>
            <a:r>
              <a:rPr sz="1300" spc="-10" dirty="0">
                <a:latin typeface="Constantia"/>
                <a:cs typeface="Constantia"/>
              </a:rPr>
              <a:t>Ra</a:t>
            </a:r>
            <a:r>
              <a:rPr sz="1300" spc="-5" dirty="0">
                <a:latin typeface="Constantia"/>
                <a:cs typeface="Constantia"/>
              </a:rPr>
              <a:t>is</a:t>
            </a:r>
            <a:r>
              <a:rPr sz="1300" dirty="0">
                <a:latin typeface="Constantia"/>
                <a:cs typeface="Constantia"/>
              </a:rPr>
              <a:t>i</a:t>
            </a:r>
            <a:r>
              <a:rPr sz="1300" spc="-10" dirty="0">
                <a:latin typeface="Constantia"/>
                <a:cs typeface="Constantia"/>
              </a:rPr>
              <a:t>ng  </a:t>
            </a:r>
            <a:r>
              <a:rPr sz="1300" spc="-5" dirty="0">
                <a:latin typeface="Constantia"/>
                <a:cs typeface="Constantia"/>
              </a:rPr>
              <a:t>capital</a:t>
            </a:r>
            <a:endParaRPr sz="1300">
              <a:latin typeface="Constantia"/>
              <a:cs typeface="Constanti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825" y="66675"/>
            <a:ext cx="8810625" cy="101917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731389" y="276859"/>
            <a:ext cx="36068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</a:rPr>
              <a:t>D</a:t>
            </a:r>
            <a:r>
              <a:rPr sz="1700" spc="-40" dirty="0">
                <a:solidFill>
                  <a:srgbClr val="FFFFFF"/>
                </a:solidFill>
              </a:rPr>
              <a:t>E</a:t>
            </a:r>
            <a:r>
              <a:rPr sz="1700" dirty="0">
                <a:solidFill>
                  <a:srgbClr val="FFFFFF"/>
                </a:solidFill>
              </a:rPr>
              <a:t>V</a:t>
            </a:r>
            <a:r>
              <a:rPr sz="1700" spc="-15" dirty="0">
                <a:solidFill>
                  <a:srgbClr val="FFFFFF"/>
                </a:solidFill>
              </a:rPr>
              <a:t>E</a:t>
            </a:r>
            <a:r>
              <a:rPr sz="1700" spc="-25" dirty="0">
                <a:solidFill>
                  <a:srgbClr val="FFFFFF"/>
                </a:solidFill>
              </a:rPr>
              <a:t>L</a:t>
            </a:r>
            <a:r>
              <a:rPr sz="1700" spc="-5" dirty="0">
                <a:solidFill>
                  <a:srgbClr val="FFFFFF"/>
                </a:solidFill>
              </a:rPr>
              <a:t>O</a:t>
            </a:r>
            <a:r>
              <a:rPr sz="1700" spc="-35" dirty="0">
                <a:solidFill>
                  <a:srgbClr val="FFFFFF"/>
                </a:solidFill>
              </a:rPr>
              <a:t>P</a:t>
            </a:r>
            <a:r>
              <a:rPr sz="1700" dirty="0">
                <a:solidFill>
                  <a:srgbClr val="FFFFFF"/>
                </a:solidFill>
              </a:rPr>
              <a:t>I</a:t>
            </a:r>
            <a:r>
              <a:rPr sz="1700" spc="-10" dirty="0">
                <a:solidFill>
                  <a:srgbClr val="FFFFFF"/>
                </a:solidFill>
              </a:rPr>
              <a:t>N</a:t>
            </a:r>
            <a:r>
              <a:rPr sz="1700" dirty="0">
                <a:solidFill>
                  <a:srgbClr val="FFFFFF"/>
                </a:solidFill>
              </a:rPr>
              <a:t>G</a:t>
            </a:r>
            <a:r>
              <a:rPr sz="1700" spc="-20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M</a:t>
            </a:r>
            <a:r>
              <a:rPr sz="1700" spc="-5" dirty="0">
                <a:solidFill>
                  <a:srgbClr val="FFFFFF"/>
                </a:solidFill>
              </a:rPr>
              <a:t>AN</a:t>
            </a:r>
            <a:r>
              <a:rPr sz="1700" spc="-50" dirty="0">
                <a:solidFill>
                  <a:srgbClr val="FFFFFF"/>
                </a:solidFill>
              </a:rPr>
              <a:t>A</a:t>
            </a:r>
            <a:r>
              <a:rPr sz="1700" dirty="0">
                <a:solidFill>
                  <a:srgbClr val="FFFFFF"/>
                </a:solidFill>
              </a:rPr>
              <a:t>G</a:t>
            </a:r>
            <a:r>
              <a:rPr sz="1700" spc="-10" dirty="0">
                <a:solidFill>
                  <a:srgbClr val="FFFFFF"/>
                </a:solidFill>
              </a:rPr>
              <a:t>E</a:t>
            </a:r>
            <a:r>
              <a:rPr sz="1700" dirty="0">
                <a:solidFill>
                  <a:srgbClr val="FFFFFF"/>
                </a:solidFill>
              </a:rPr>
              <a:t>M</a:t>
            </a:r>
            <a:r>
              <a:rPr sz="1700" spc="-10" dirty="0">
                <a:solidFill>
                  <a:srgbClr val="FFFFFF"/>
                </a:solidFill>
              </a:rPr>
              <a:t>E</a:t>
            </a:r>
            <a:r>
              <a:rPr sz="1700" dirty="0">
                <a:solidFill>
                  <a:srgbClr val="FFFFFF"/>
                </a:solidFill>
              </a:rPr>
              <a:t>NT</a:t>
            </a:r>
            <a:r>
              <a:rPr sz="1700" spc="-110" dirty="0">
                <a:solidFill>
                  <a:srgbClr val="FFFFFF"/>
                </a:solidFill>
              </a:rPr>
              <a:t> </a:t>
            </a:r>
            <a:r>
              <a:rPr sz="1700" spc="-5" dirty="0">
                <a:solidFill>
                  <a:srgbClr val="FFFFFF"/>
                </a:solidFill>
              </a:rPr>
              <a:t>T</a:t>
            </a:r>
            <a:r>
              <a:rPr sz="1700" spc="-10" dirty="0">
                <a:solidFill>
                  <a:srgbClr val="FFFFFF"/>
                </a:solidFill>
              </a:rPr>
              <a:t>E</a:t>
            </a:r>
            <a:r>
              <a:rPr sz="1700" spc="-5" dirty="0">
                <a:solidFill>
                  <a:srgbClr val="FFFFFF"/>
                </a:solidFill>
              </a:rPr>
              <a:t>AM</a:t>
            </a:r>
            <a:endParaRPr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80542"/>
            <a:ext cx="8081009" cy="574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onstantia"/>
                <a:cs typeface="Constantia"/>
              </a:rPr>
              <a:t>STEPS</a:t>
            </a:r>
            <a:r>
              <a:rPr sz="2400" b="1" spc="-25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IN</a:t>
            </a:r>
            <a:r>
              <a:rPr sz="2400" b="1" spc="-10" dirty="0">
                <a:latin typeface="Constantia"/>
                <a:cs typeface="Constantia"/>
              </a:rPr>
              <a:t> </a:t>
            </a:r>
            <a:r>
              <a:rPr sz="2400" b="1" spc="-20" dirty="0">
                <a:latin typeface="Constantia"/>
                <a:cs typeface="Constantia"/>
              </a:rPr>
              <a:t>ORGANIZATIONAL</a:t>
            </a:r>
            <a:r>
              <a:rPr sz="2400" b="1" spc="-45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PLAN</a:t>
            </a:r>
            <a:endParaRPr sz="2400">
              <a:latin typeface="Constantia"/>
              <a:cs typeface="Constantia"/>
            </a:endParaRPr>
          </a:p>
          <a:p>
            <a:pPr marL="286385" marR="19685" indent="-2743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b="1" spc="-10" dirty="0">
                <a:latin typeface="Constantia"/>
                <a:cs typeface="Constantia"/>
              </a:rPr>
              <a:t>Developing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management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team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set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employees employed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company </a:t>
            </a:r>
            <a:r>
              <a:rPr sz="2400" spc="-10" dirty="0">
                <a:latin typeface="Constantia"/>
                <a:cs typeface="Constantia"/>
              </a:rPr>
              <a:t>who are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20" dirty="0">
                <a:latin typeface="Constantia"/>
                <a:cs typeface="Constantia"/>
              </a:rPr>
              <a:t>charge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managing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activities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operating</a:t>
            </a:r>
            <a:r>
              <a:rPr sz="2400" spc="-5" dirty="0">
                <a:latin typeface="Constantia"/>
                <a:cs typeface="Constantia"/>
              </a:rPr>
              <a:t> part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organization.</a:t>
            </a:r>
            <a:endParaRPr sz="2400">
              <a:latin typeface="Constantia"/>
              <a:cs typeface="Constantia"/>
            </a:endParaRPr>
          </a:p>
          <a:p>
            <a:pPr marL="286385" marR="10795" indent="-2743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b="1" dirty="0">
                <a:latin typeface="Constantia"/>
                <a:cs typeface="Constantia"/>
              </a:rPr>
              <a:t>Legal </a:t>
            </a:r>
            <a:r>
              <a:rPr sz="2400" b="1" spc="-5" dirty="0">
                <a:latin typeface="Constantia"/>
                <a:cs typeface="Constantia"/>
              </a:rPr>
              <a:t>form </a:t>
            </a:r>
            <a:r>
              <a:rPr sz="2400" b="1" dirty="0">
                <a:latin typeface="Constantia"/>
                <a:cs typeface="Constantia"/>
              </a:rPr>
              <a:t>of </a:t>
            </a:r>
            <a:r>
              <a:rPr sz="2400" b="1" spc="-5" dirty="0">
                <a:latin typeface="Constantia"/>
                <a:cs typeface="Constantia"/>
              </a:rPr>
              <a:t>organization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composition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legal </a:t>
            </a:r>
            <a:r>
              <a:rPr sz="2400" spc="-15" dirty="0">
                <a:latin typeface="Constantia"/>
                <a:cs typeface="Constantia"/>
              </a:rPr>
              <a:t>existence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business. </a:t>
            </a:r>
            <a:r>
              <a:rPr sz="2400" spc="-5" dirty="0">
                <a:latin typeface="Constantia"/>
                <a:cs typeface="Constantia"/>
              </a:rPr>
              <a:t>Business </a:t>
            </a:r>
            <a:r>
              <a:rPr sz="2400" spc="-20" dirty="0">
                <a:latin typeface="Constantia"/>
                <a:cs typeface="Constantia"/>
              </a:rPr>
              <a:t>may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5" dirty="0">
                <a:latin typeface="Constantia"/>
                <a:cs typeface="Constantia"/>
              </a:rPr>
              <a:t>proprietorship,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partnership or </a:t>
            </a:r>
            <a:r>
              <a:rPr sz="2400" spc="-10" dirty="0">
                <a:latin typeface="Constantia"/>
                <a:cs typeface="Constantia"/>
              </a:rPr>
              <a:t>corporation </a:t>
            </a:r>
            <a:r>
              <a:rPr sz="2400" spc="-5" dirty="0">
                <a:latin typeface="Constantia"/>
                <a:cs typeface="Constantia"/>
              </a:rPr>
              <a:t>form of </a:t>
            </a:r>
            <a:r>
              <a:rPr sz="2400" spc="-10" dirty="0">
                <a:latin typeface="Constantia"/>
                <a:cs typeface="Constantia"/>
              </a:rPr>
              <a:t>business. Three </a:t>
            </a:r>
            <a:r>
              <a:rPr sz="2400" spc="-5" dirty="0">
                <a:latin typeface="Constantia"/>
                <a:cs typeface="Constantia"/>
              </a:rPr>
              <a:t>legal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forms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  <a:p>
            <a:pPr marL="527685" marR="5080" indent="-5156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10" dirty="0">
                <a:latin typeface="Constantia"/>
                <a:cs typeface="Constantia"/>
              </a:rPr>
              <a:t>Corporation </a:t>
            </a:r>
            <a:r>
              <a:rPr sz="2400" dirty="0">
                <a:latin typeface="Constantia"/>
                <a:cs typeface="Constantia"/>
              </a:rPr>
              <a:t>is legal entity </a:t>
            </a:r>
            <a:r>
              <a:rPr sz="2400" spc="-5" dirty="0">
                <a:latin typeface="Constantia"/>
                <a:cs typeface="Constantia"/>
              </a:rPr>
              <a:t>that is run </a:t>
            </a:r>
            <a:r>
              <a:rPr sz="2400" spc="-20" dirty="0">
                <a:latin typeface="Constantia"/>
                <a:cs typeface="Constantia"/>
              </a:rPr>
              <a:t>by </a:t>
            </a:r>
            <a:r>
              <a:rPr sz="2400" spc="-5" dirty="0">
                <a:latin typeface="Constantia"/>
                <a:cs typeface="Constantia"/>
              </a:rPr>
              <a:t>stock </a:t>
            </a:r>
            <a:r>
              <a:rPr sz="2400" dirty="0">
                <a:latin typeface="Constantia"/>
                <a:cs typeface="Constantia"/>
              </a:rPr>
              <a:t>holders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having</a:t>
            </a:r>
            <a:r>
              <a:rPr sz="2400" spc="1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limited</a:t>
            </a:r>
            <a:r>
              <a:rPr sz="2400" spc="16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liability.</a:t>
            </a:r>
            <a:r>
              <a:rPr sz="2400" spc="17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It</a:t>
            </a:r>
            <a:r>
              <a:rPr sz="2400" spc="114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regulated</a:t>
            </a:r>
            <a:r>
              <a:rPr sz="2400" spc="1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by</a:t>
            </a:r>
            <a:r>
              <a:rPr sz="2400" spc="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statute</a:t>
            </a:r>
            <a:r>
              <a:rPr sz="2400" spc="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treated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separate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legal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entity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 liability</a:t>
            </a:r>
            <a:r>
              <a:rPr sz="2400" dirty="0">
                <a:latin typeface="Constantia"/>
                <a:cs typeface="Constantia"/>
              </a:rPr>
              <a:t> 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tax </a:t>
            </a:r>
            <a:r>
              <a:rPr sz="2400" dirty="0">
                <a:latin typeface="Constantia"/>
                <a:cs typeface="Constantia"/>
              </a:rPr>
              <a:t> purpose.</a:t>
            </a:r>
            <a:endParaRPr sz="2400">
              <a:latin typeface="Constantia"/>
              <a:cs typeface="Constantia"/>
            </a:endParaRPr>
          </a:p>
          <a:p>
            <a:pPr marL="527685" marR="5080" indent="-515620" algn="just">
              <a:lnSpc>
                <a:spcPts val="2300"/>
              </a:lnSpc>
              <a:spcBef>
                <a:spcPts val="585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5" dirty="0">
                <a:latin typeface="Constantia"/>
                <a:cs typeface="Constantia"/>
              </a:rPr>
              <a:t>Proprietorship </a:t>
            </a:r>
            <a:r>
              <a:rPr sz="2400" dirty="0">
                <a:latin typeface="Constantia"/>
                <a:cs typeface="Constantia"/>
              </a:rPr>
              <a:t>: is </a:t>
            </a:r>
            <a:r>
              <a:rPr sz="2400" spc="-5" dirty="0">
                <a:latin typeface="Constantia"/>
                <a:cs typeface="Constantia"/>
              </a:rPr>
              <a:t>form 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 </a:t>
            </a:r>
            <a:r>
              <a:rPr sz="2400" dirty="0">
                <a:latin typeface="Constantia"/>
                <a:cs typeface="Constantia"/>
              </a:rPr>
              <a:t>with </a:t>
            </a:r>
            <a:r>
              <a:rPr sz="2400" spc="-10" dirty="0">
                <a:latin typeface="Constantia"/>
                <a:cs typeface="Constantia"/>
              </a:rPr>
              <a:t>single owner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who </a:t>
            </a:r>
            <a:r>
              <a:rPr sz="2400" spc="-5" dirty="0">
                <a:latin typeface="Constantia"/>
                <a:cs typeface="Constantia"/>
              </a:rPr>
              <a:t>has </a:t>
            </a:r>
            <a:r>
              <a:rPr sz="2400" spc="-10" dirty="0">
                <a:latin typeface="Constantia"/>
                <a:cs typeface="Constantia"/>
              </a:rPr>
              <a:t>unlimited </a:t>
            </a:r>
            <a:r>
              <a:rPr sz="2400" spc="-25" dirty="0">
                <a:latin typeface="Constantia"/>
                <a:cs typeface="Constantia"/>
              </a:rPr>
              <a:t>liability,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controls </a:t>
            </a:r>
            <a:r>
              <a:rPr sz="2400" dirty="0">
                <a:latin typeface="Constantia"/>
                <a:cs typeface="Constantia"/>
              </a:rPr>
              <a:t>all </a:t>
            </a:r>
            <a:r>
              <a:rPr sz="2400" spc="-5" dirty="0">
                <a:latin typeface="Constantia"/>
                <a:cs typeface="Constantia"/>
              </a:rPr>
              <a:t>decisions,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receives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profit.</a:t>
            </a:r>
            <a:endParaRPr sz="2400">
              <a:latin typeface="Constantia"/>
              <a:cs typeface="Constantia"/>
            </a:endParaRPr>
          </a:p>
          <a:p>
            <a:pPr marL="527685" marR="12065" indent="-515620" algn="just">
              <a:lnSpc>
                <a:spcPct val="80000"/>
              </a:lnSpc>
              <a:spcBef>
                <a:spcPts val="63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5" dirty="0">
                <a:latin typeface="Constantia"/>
                <a:cs typeface="Constantia"/>
              </a:rPr>
              <a:t>Partnership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20" dirty="0">
                <a:latin typeface="Constantia"/>
                <a:cs typeface="Constantia"/>
              </a:rPr>
              <a:t>two </a:t>
            </a:r>
            <a:r>
              <a:rPr sz="2400" spc="-5" dirty="0">
                <a:latin typeface="Constantia"/>
                <a:cs typeface="Constantia"/>
              </a:rPr>
              <a:t>or </a:t>
            </a:r>
            <a:r>
              <a:rPr sz="2400" spc="-10" dirty="0">
                <a:latin typeface="Constantia"/>
                <a:cs typeface="Constantia"/>
              </a:rPr>
              <a:t>more </a:t>
            </a:r>
            <a:r>
              <a:rPr sz="2400" spc="-5" dirty="0">
                <a:latin typeface="Constantia"/>
                <a:cs typeface="Constantia"/>
              </a:rPr>
              <a:t>individuals </a:t>
            </a:r>
            <a:r>
              <a:rPr sz="2400" spc="-15" dirty="0">
                <a:latin typeface="Constantia"/>
                <a:cs typeface="Constantia"/>
              </a:rPr>
              <a:t>having</a:t>
            </a:r>
            <a:r>
              <a:rPr sz="2400" spc="-10" dirty="0">
                <a:latin typeface="Constantia"/>
                <a:cs typeface="Constantia"/>
              </a:rPr>
              <a:t> unlimited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liabili</a:t>
            </a:r>
            <a:r>
              <a:rPr sz="2400" spc="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6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ho 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a</a:t>
            </a:r>
            <a:r>
              <a:rPr sz="2400" spc="-5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poo</a:t>
            </a:r>
            <a:r>
              <a:rPr sz="2400" spc="-10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ed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esou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7957"/>
            <a:ext cx="8082280" cy="501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4604" indent="-274320" algn="just">
              <a:lnSpc>
                <a:spcPct val="100000"/>
              </a:lnSpc>
              <a:spcBef>
                <a:spcPts val="10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Ownership </a:t>
            </a:r>
            <a:r>
              <a:rPr sz="2400" dirty="0">
                <a:latin typeface="Constantia"/>
                <a:cs typeface="Constantia"/>
              </a:rPr>
              <a:t>: it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pattern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5" dirty="0">
                <a:latin typeface="Constantia"/>
                <a:cs typeface="Constantia"/>
              </a:rPr>
              <a:t>investment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5" dirty="0">
                <a:latin typeface="Constantia"/>
                <a:cs typeface="Constantia"/>
              </a:rPr>
              <a:t>control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owners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40" dirty="0">
                <a:latin typeface="Constantia"/>
                <a:cs typeface="Constantia"/>
              </a:rPr>
              <a:t>company,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5" dirty="0">
                <a:latin typeface="Constantia"/>
                <a:cs typeface="Constantia"/>
              </a:rPr>
              <a:t>includes </a:t>
            </a:r>
            <a:r>
              <a:rPr sz="2400" spc="-10" dirty="0">
                <a:latin typeface="Constantia"/>
                <a:cs typeface="Constantia"/>
              </a:rPr>
              <a:t>conditions </a:t>
            </a:r>
            <a:r>
              <a:rPr sz="2400" spc="-5" dirty="0">
                <a:latin typeface="Constantia"/>
                <a:cs typeface="Constantia"/>
              </a:rPr>
              <a:t>relating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sharing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profit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loss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business.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dirty="0">
                <a:latin typeface="Constantia"/>
                <a:cs typeface="Constantia"/>
              </a:rPr>
              <a:t>Liability </a:t>
            </a:r>
            <a:r>
              <a:rPr sz="2400" b="1" spc="5" dirty="0">
                <a:latin typeface="Constantia"/>
                <a:cs typeface="Constantia"/>
              </a:rPr>
              <a:t>of </a:t>
            </a:r>
            <a:r>
              <a:rPr sz="2400" b="1" spc="-10" dirty="0">
                <a:latin typeface="Constantia"/>
                <a:cs typeface="Constantia"/>
              </a:rPr>
              <a:t>owners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5" dirty="0">
                <a:latin typeface="Constantia"/>
                <a:cs typeface="Constantia"/>
              </a:rPr>
              <a:t>of business </a:t>
            </a:r>
            <a:r>
              <a:rPr sz="2400" spc="-25" dirty="0">
                <a:latin typeface="Constantia"/>
                <a:cs typeface="Constantia"/>
              </a:rPr>
              <a:t>covers </a:t>
            </a:r>
            <a:r>
              <a:rPr sz="2400" spc="-15" dirty="0">
                <a:latin typeface="Constantia"/>
                <a:cs typeface="Constantia"/>
              </a:rPr>
              <a:t>two </a:t>
            </a:r>
            <a:r>
              <a:rPr sz="2400" dirty="0">
                <a:latin typeface="Constantia"/>
                <a:cs typeface="Constantia"/>
              </a:rPr>
              <a:t>aspect </a:t>
            </a:r>
            <a:r>
              <a:rPr sz="2400" spc="-5" dirty="0">
                <a:latin typeface="Constantia"/>
                <a:cs typeface="Constantia"/>
              </a:rPr>
              <a:t>either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members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of</a:t>
            </a:r>
            <a:r>
              <a:rPr sz="2400" spc="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have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limited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unlimited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liability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depending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legal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agreed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partners.</a:t>
            </a:r>
            <a:endParaRPr sz="2400">
              <a:latin typeface="Constantia"/>
              <a:cs typeface="Constantia"/>
            </a:endParaRPr>
          </a:p>
          <a:p>
            <a:pPr marL="286385" marR="8890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Costs </a:t>
            </a:r>
            <a:r>
              <a:rPr sz="2400" b="1" dirty="0">
                <a:latin typeface="Constantia"/>
                <a:cs typeface="Constantia"/>
              </a:rPr>
              <a:t>of starting business:</a:t>
            </a:r>
            <a:r>
              <a:rPr sz="2400" b="1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expenses </a:t>
            </a:r>
            <a:r>
              <a:rPr sz="2400" spc="-10" dirty="0">
                <a:latin typeface="Constantia"/>
                <a:cs typeface="Constantia"/>
              </a:rPr>
              <a:t>incurred in </a:t>
            </a:r>
            <a:r>
              <a:rPr sz="2400" spc="-5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starting </a:t>
            </a:r>
            <a:r>
              <a:rPr sz="2400" spc="-5" dirty="0">
                <a:latin typeface="Constantia"/>
                <a:cs typeface="Constantia"/>
              </a:rPr>
              <a:t>the business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5" dirty="0">
                <a:latin typeface="Constantia"/>
                <a:cs typeface="Constantia"/>
              </a:rPr>
              <a:t>proportion of </a:t>
            </a:r>
            <a:r>
              <a:rPr sz="2400" spc="-10" dirty="0">
                <a:latin typeface="Constantia"/>
                <a:cs typeface="Constantia"/>
              </a:rPr>
              <a:t>contribution from </a:t>
            </a:r>
            <a:r>
              <a:rPr sz="2400" spc="-5" dirty="0">
                <a:latin typeface="Constantia"/>
                <a:cs typeface="Constantia"/>
              </a:rPr>
              <a:t> every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member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sources</a:t>
            </a:r>
            <a:r>
              <a:rPr sz="2400" spc="-10" dirty="0">
                <a:latin typeface="Constantia"/>
                <a:cs typeface="Constantia"/>
              </a:rPr>
              <a:t> through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required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finance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business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raised.</a:t>
            </a:r>
            <a:endParaRPr sz="2400">
              <a:latin typeface="Constantia"/>
              <a:cs typeface="Constantia"/>
            </a:endParaRPr>
          </a:p>
          <a:p>
            <a:pPr marL="286385" marR="5715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Continuity </a:t>
            </a:r>
            <a:r>
              <a:rPr sz="2400" b="1" dirty="0">
                <a:latin typeface="Constantia"/>
                <a:cs typeface="Constantia"/>
              </a:rPr>
              <a:t>of business :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15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question on </a:t>
            </a:r>
            <a:r>
              <a:rPr sz="2400" spc="-15" dirty="0">
                <a:latin typeface="Constantia"/>
                <a:cs typeface="Constantia"/>
              </a:rPr>
              <a:t>who </a:t>
            </a:r>
            <a:r>
              <a:rPr sz="2400" dirty="0">
                <a:latin typeface="Constantia"/>
                <a:cs typeface="Constantia"/>
              </a:rPr>
              <a:t>will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take </a:t>
            </a:r>
            <a:r>
              <a:rPr sz="2400" spc="-25" dirty="0">
                <a:latin typeface="Constantia"/>
                <a:cs typeface="Constantia"/>
              </a:rPr>
              <a:t>over </a:t>
            </a:r>
            <a:r>
              <a:rPr sz="2400" spc="-5" dirty="0">
                <a:latin typeface="Constantia"/>
                <a:cs typeface="Constantia"/>
              </a:rPr>
              <a:t>business operations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future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what </a:t>
            </a:r>
            <a:r>
              <a:rPr sz="2400" dirty="0">
                <a:latin typeface="Constantia"/>
                <a:cs typeface="Constantia"/>
              </a:rPr>
              <a:t>will </a:t>
            </a:r>
            <a:r>
              <a:rPr sz="2400" spc="5" dirty="0">
                <a:latin typeface="Constantia"/>
                <a:cs typeface="Constantia"/>
              </a:rPr>
              <a:t>be 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members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role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coming </a:t>
            </a:r>
            <a:r>
              <a:rPr sz="2400" spc="-5" dirty="0">
                <a:latin typeface="Constantia"/>
                <a:cs typeface="Constantia"/>
              </a:rPr>
              <a:t>future.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48818"/>
            <a:ext cx="8081645" cy="55689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6385" marR="5080" indent="-274320" algn="just">
              <a:lnSpc>
                <a:spcPct val="90000"/>
              </a:lnSpc>
              <a:spcBef>
                <a:spcPts val="415"/>
              </a:spcBef>
              <a:buClr>
                <a:srgbClr val="9F2936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Transferability </a:t>
            </a:r>
            <a:r>
              <a:rPr sz="2600" b="1" dirty="0">
                <a:latin typeface="Constantia"/>
                <a:cs typeface="Constantia"/>
              </a:rPr>
              <a:t>of </a:t>
            </a:r>
            <a:r>
              <a:rPr sz="2600" b="1" spc="-15" dirty="0">
                <a:latin typeface="Constantia"/>
                <a:cs typeface="Constantia"/>
              </a:rPr>
              <a:t>interest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spc="-35" dirty="0">
                <a:latin typeface="Constantia"/>
                <a:cs typeface="Constantia"/>
              </a:rPr>
              <a:t>have 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two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options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relation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transferability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interest </a:t>
            </a:r>
            <a:r>
              <a:rPr sz="2600" spc="-10" dirty="0">
                <a:latin typeface="Constantia"/>
                <a:cs typeface="Constantia"/>
              </a:rPr>
              <a:t> owner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may</a:t>
            </a:r>
            <a:r>
              <a:rPr sz="2600" spc="-15" dirty="0">
                <a:latin typeface="Constantia"/>
                <a:cs typeface="Constantia"/>
              </a:rPr>
              <a:t> transfer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his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interest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after</a:t>
            </a:r>
            <a:r>
              <a:rPr sz="2600" spc="-5" dirty="0">
                <a:latin typeface="Constantia"/>
                <a:cs typeface="Constantia"/>
              </a:rPr>
              <a:t> assessing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credibility of member in business or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spc="-5" dirty="0">
                <a:latin typeface="Constantia"/>
                <a:cs typeface="Constantia"/>
              </a:rPr>
              <a:t>sell </a:t>
            </a:r>
            <a:r>
              <a:rPr sz="2600" spc="-15" dirty="0">
                <a:latin typeface="Constantia"/>
                <a:cs typeface="Constantia"/>
              </a:rPr>
              <a:t>interest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his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own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wish.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ts val="2810"/>
              </a:lnSpc>
              <a:spcBef>
                <a:spcPts val="640"/>
              </a:spcBef>
              <a:buClr>
                <a:srgbClr val="9F2936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Capital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requirement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: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amount</a:t>
            </a:r>
            <a:r>
              <a:rPr sz="2600" dirty="0">
                <a:latin typeface="Constantia"/>
                <a:cs typeface="Constantia"/>
              </a:rPr>
              <a:t> 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capital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required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start </a:t>
            </a:r>
            <a:r>
              <a:rPr sz="2600" spc="-5" dirty="0">
                <a:latin typeface="Constantia"/>
                <a:cs typeface="Constantia"/>
              </a:rPr>
              <a:t>up business </a:t>
            </a:r>
            <a:r>
              <a:rPr sz="2600" spc="-20" dirty="0">
                <a:latin typeface="Constantia"/>
                <a:cs typeface="Constantia"/>
              </a:rPr>
              <a:t>venture, sources </a:t>
            </a:r>
            <a:r>
              <a:rPr sz="2600" spc="-15" dirty="0">
                <a:latin typeface="Constantia"/>
                <a:cs typeface="Constantia"/>
              </a:rPr>
              <a:t>through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 </a:t>
            </a:r>
            <a:r>
              <a:rPr sz="2600" spc="-10" dirty="0">
                <a:latin typeface="Constantia"/>
                <a:cs typeface="Constantia"/>
              </a:rPr>
              <a:t>required </a:t>
            </a:r>
            <a:r>
              <a:rPr sz="2600" spc="-5" dirty="0">
                <a:latin typeface="Constantia"/>
                <a:cs typeface="Constantia"/>
              </a:rPr>
              <a:t>finance </a:t>
            </a:r>
            <a:r>
              <a:rPr sz="2600" spc="-10" dirty="0">
                <a:latin typeface="Constantia"/>
                <a:cs typeface="Constantia"/>
              </a:rPr>
              <a:t>for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5" dirty="0">
                <a:latin typeface="Constantia"/>
                <a:cs typeface="Constantia"/>
              </a:rPr>
              <a:t>obtained,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what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contribution </a:t>
            </a:r>
            <a:r>
              <a:rPr sz="2600" spc="-5" dirty="0">
                <a:latin typeface="Constantia"/>
                <a:cs typeface="Constantia"/>
              </a:rPr>
              <a:t>of members or the </a:t>
            </a:r>
            <a:r>
              <a:rPr sz="2600" spc="-20" dirty="0">
                <a:latin typeface="Constantia"/>
                <a:cs typeface="Constantia"/>
              </a:rPr>
              <a:t>owner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towards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business.</a:t>
            </a:r>
            <a:endParaRPr sz="2600">
              <a:latin typeface="Constantia"/>
              <a:cs typeface="Constantia"/>
            </a:endParaRPr>
          </a:p>
          <a:p>
            <a:pPr marL="286385" marR="8890" indent="-274320" algn="just">
              <a:lnSpc>
                <a:spcPct val="90000"/>
              </a:lnSpc>
              <a:spcBef>
                <a:spcPts val="555"/>
              </a:spcBef>
              <a:buClr>
                <a:srgbClr val="9F2936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Management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control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: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refers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pattern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control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 </a:t>
            </a:r>
            <a:r>
              <a:rPr sz="2600" dirty="0">
                <a:latin typeface="Constantia"/>
                <a:cs typeface="Constantia"/>
              </a:rPr>
              <a:t>will be </a:t>
            </a:r>
            <a:r>
              <a:rPr sz="2600" spc="-5" dirty="0">
                <a:latin typeface="Constantia"/>
                <a:cs typeface="Constantia"/>
              </a:rPr>
              <a:t>hand of</a:t>
            </a:r>
            <a:r>
              <a:rPr sz="2600" spc="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individual </a:t>
            </a:r>
            <a:r>
              <a:rPr sz="2600" dirty="0">
                <a:latin typeface="Constantia"/>
                <a:cs typeface="Constantia"/>
              </a:rPr>
              <a:t>person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or members in </a:t>
            </a:r>
            <a:r>
              <a:rPr sz="2600" spc="-10" dirty="0">
                <a:latin typeface="Constantia"/>
                <a:cs typeface="Constantia"/>
              </a:rPr>
              <a:t>business. </a:t>
            </a:r>
            <a:r>
              <a:rPr sz="2600" spc="-35" dirty="0">
                <a:latin typeface="Constantia"/>
                <a:cs typeface="Constantia"/>
              </a:rPr>
              <a:t>It </a:t>
            </a:r>
            <a:r>
              <a:rPr sz="2600" spc="-5" dirty="0">
                <a:latin typeface="Constantia"/>
                <a:cs typeface="Constantia"/>
              </a:rPr>
              <a:t>also </a:t>
            </a:r>
            <a:r>
              <a:rPr sz="2600" spc="-10" dirty="0">
                <a:latin typeface="Constantia"/>
                <a:cs typeface="Constantia"/>
              </a:rPr>
              <a:t>comprises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25" dirty="0">
                <a:latin typeface="Constantia"/>
                <a:cs typeface="Constantia"/>
              </a:rPr>
              <a:t>power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members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terms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decision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making,</a:t>
            </a:r>
            <a:r>
              <a:rPr sz="2600" spc="-5" dirty="0">
                <a:latin typeface="Constantia"/>
                <a:cs typeface="Constantia"/>
              </a:rPr>
              <a:t> guiding </a:t>
            </a:r>
            <a:r>
              <a:rPr sz="2600" dirty="0">
                <a:latin typeface="Constantia"/>
                <a:cs typeface="Constantia"/>
              </a:rPr>
              <a:t> business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activity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company.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78470" cy="4858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Distribution </a:t>
            </a:r>
            <a:r>
              <a:rPr sz="2600" b="1" dirty="0">
                <a:latin typeface="Constantia"/>
                <a:cs typeface="Constantia"/>
              </a:rPr>
              <a:t>of </a:t>
            </a:r>
            <a:r>
              <a:rPr sz="2600" b="1" spc="5" dirty="0">
                <a:latin typeface="Constantia"/>
                <a:cs typeface="Constantia"/>
              </a:rPr>
              <a:t>profit </a:t>
            </a:r>
            <a:r>
              <a:rPr sz="2600" b="1" spc="-5" dirty="0">
                <a:latin typeface="Constantia"/>
                <a:cs typeface="Constantia"/>
              </a:rPr>
              <a:t>and loss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profit of the </a:t>
            </a:r>
            <a:r>
              <a:rPr sz="2600" spc="10" dirty="0">
                <a:latin typeface="Constantia"/>
                <a:cs typeface="Constantia"/>
              </a:rPr>
              <a:t>firm 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shared </a:t>
            </a:r>
            <a:r>
              <a:rPr sz="2600" spc="-5" dirty="0">
                <a:latin typeface="Constantia"/>
                <a:cs typeface="Constantia"/>
              </a:rPr>
              <a:t>as per the </a:t>
            </a:r>
            <a:r>
              <a:rPr sz="2600" spc="-10" dirty="0">
                <a:latin typeface="Constantia"/>
                <a:cs typeface="Constantia"/>
              </a:rPr>
              <a:t>terms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5" dirty="0">
                <a:latin typeface="Constantia"/>
                <a:cs typeface="Constantia"/>
              </a:rPr>
              <a:t>conditions </a:t>
            </a:r>
            <a:r>
              <a:rPr sz="2600" spc="-10" dirty="0">
                <a:latin typeface="Constantia"/>
                <a:cs typeface="Constantia"/>
              </a:rPr>
              <a:t>agreed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by</a:t>
            </a:r>
            <a:r>
              <a:rPr sz="2600" spc="-5" dirty="0">
                <a:latin typeface="Constantia"/>
                <a:cs typeface="Constantia"/>
              </a:rPr>
              <a:t> the</a:t>
            </a:r>
            <a:r>
              <a:rPr sz="2600" dirty="0">
                <a:latin typeface="Constantia"/>
                <a:cs typeface="Constantia"/>
              </a:rPr>
              <a:t> members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business,</a:t>
            </a:r>
            <a:r>
              <a:rPr sz="2600" spc="-5" dirty="0">
                <a:latin typeface="Constantia"/>
                <a:cs typeface="Constantia"/>
              </a:rPr>
              <a:t> loss</a:t>
            </a:r>
            <a:r>
              <a:rPr sz="2600" dirty="0">
                <a:latin typeface="Constantia"/>
                <a:cs typeface="Constantia"/>
              </a:rPr>
              <a:t> or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liability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individual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depends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nature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agreement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of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rtne</a:t>
            </a:r>
            <a:r>
              <a:rPr sz="2600" dirty="0">
                <a:latin typeface="Constantia"/>
                <a:cs typeface="Constantia"/>
              </a:rPr>
              <a:t>r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usines</a:t>
            </a:r>
            <a:r>
              <a:rPr sz="2600" spc="-4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286385" marR="5715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60" dirty="0">
                <a:latin typeface="Constantia"/>
                <a:cs typeface="Constantia"/>
              </a:rPr>
              <a:t>Tax </a:t>
            </a:r>
            <a:r>
              <a:rPr sz="2600" b="1" spc="-10" dirty="0">
                <a:latin typeface="Constantia"/>
                <a:cs typeface="Constantia"/>
              </a:rPr>
              <a:t>attributes </a:t>
            </a:r>
            <a:r>
              <a:rPr sz="2600" b="1" spc="-5" dirty="0">
                <a:latin typeface="Constantia"/>
                <a:cs typeface="Constantia"/>
              </a:rPr>
              <a:t>for forms </a:t>
            </a:r>
            <a:r>
              <a:rPr sz="2600" b="1" dirty="0">
                <a:latin typeface="Constantia"/>
                <a:cs typeface="Constantia"/>
              </a:rPr>
              <a:t>of </a:t>
            </a:r>
            <a:r>
              <a:rPr sz="2600" b="1" spc="-5" dirty="0">
                <a:latin typeface="Constantia"/>
                <a:cs typeface="Constantia"/>
              </a:rPr>
              <a:t>business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tax </a:t>
            </a:r>
            <a:r>
              <a:rPr sz="2600" spc="-20" dirty="0">
                <a:latin typeface="Constantia"/>
                <a:cs typeface="Constantia"/>
              </a:rPr>
              <a:t>advantage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5" dirty="0">
                <a:latin typeface="Constantia"/>
                <a:cs typeface="Constantia"/>
              </a:rPr>
              <a:t>disadvantage </a:t>
            </a:r>
            <a:r>
              <a:rPr sz="2600" spc="-5" dirty="0">
                <a:latin typeface="Constantia"/>
                <a:cs typeface="Constantia"/>
              </a:rPr>
              <a:t>will </a:t>
            </a:r>
            <a:r>
              <a:rPr sz="2600" dirty="0">
                <a:latin typeface="Constantia"/>
                <a:cs typeface="Constantia"/>
              </a:rPr>
              <a:t>vary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25" dirty="0">
                <a:latin typeface="Constantia"/>
                <a:cs typeface="Constantia"/>
              </a:rPr>
              <a:t>accordance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10" dirty="0">
                <a:latin typeface="Constantia"/>
                <a:cs typeface="Constantia"/>
              </a:rPr>
              <a:t>form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business.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10" dirty="0">
                <a:latin typeface="Constantia"/>
                <a:cs typeface="Constantia"/>
              </a:rPr>
              <a:t>proprietorship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partnership </a:t>
            </a:r>
            <a:r>
              <a:rPr sz="2600" dirty="0">
                <a:latin typeface="Constantia"/>
                <a:cs typeface="Constantia"/>
              </a:rPr>
              <a:t>profit </a:t>
            </a:r>
            <a:r>
              <a:rPr sz="2600" spc="-1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 loss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considered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same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individual as in </a:t>
            </a:r>
            <a:r>
              <a:rPr sz="2600" spc="-15" dirty="0">
                <a:latin typeface="Constantia"/>
                <a:cs typeface="Constantia"/>
              </a:rPr>
              <a:t>corporation </a:t>
            </a:r>
            <a:r>
              <a:rPr sz="2600" spc="-10" dirty="0">
                <a:latin typeface="Constantia"/>
                <a:cs typeface="Constantia"/>
              </a:rPr>
              <a:t>as </a:t>
            </a:r>
            <a:r>
              <a:rPr sz="2600" spc="-5" dirty="0">
                <a:latin typeface="Constantia"/>
                <a:cs typeface="Constantia"/>
              </a:rPr>
              <a:t>business is </a:t>
            </a:r>
            <a:r>
              <a:rPr sz="2600" spc="-10" dirty="0">
                <a:latin typeface="Constantia"/>
                <a:cs typeface="Constantia"/>
              </a:rPr>
              <a:t>treated </a:t>
            </a:r>
            <a:r>
              <a:rPr sz="2600" spc="-15" dirty="0">
                <a:latin typeface="Constantia"/>
                <a:cs typeface="Constantia"/>
              </a:rPr>
              <a:t>as </a:t>
            </a:r>
            <a:r>
              <a:rPr sz="2600" spc="-10" dirty="0">
                <a:latin typeface="Constantia"/>
                <a:cs typeface="Constantia"/>
              </a:rPr>
              <a:t> separate entity </a:t>
            </a:r>
            <a:r>
              <a:rPr sz="2600" spc="-5" dirty="0">
                <a:latin typeface="Constantia"/>
                <a:cs typeface="Constantia"/>
              </a:rPr>
              <a:t>tax is </a:t>
            </a:r>
            <a:r>
              <a:rPr sz="2600" dirty="0">
                <a:latin typeface="Constantia"/>
                <a:cs typeface="Constantia"/>
              </a:rPr>
              <a:t>laid </a:t>
            </a:r>
            <a:r>
              <a:rPr sz="2600" spc="-5" dirty="0">
                <a:latin typeface="Constantia"/>
                <a:cs typeface="Constantia"/>
              </a:rPr>
              <a:t>on business and </a:t>
            </a:r>
            <a:r>
              <a:rPr sz="2600" dirty="0">
                <a:latin typeface="Constantia"/>
                <a:cs typeface="Constantia"/>
              </a:rPr>
              <a:t>earning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individual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separately.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09498"/>
            <a:ext cx="8079105" cy="57111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6385" marR="5715" indent="-274320" algn="just">
              <a:lnSpc>
                <a:spcPts val="2590"/>
              </a:lnSpc>
              <a:spcBef>
                <a:spcPts val="425"/>
              </a:spcBef>
              <a:buClr>
                <a:srgbClr val="9F2936"/>
              </a:buClr>
              <a:buSzPct val="85416"/>
              <a:buFont typeface="Wingdings"/>
              <a:buChar char=""/>
              <a:tabLst>
                <a:tab pos="287020" algn="l"/>
              </a:tabLst>
            </a:pPr>
            <a:r>
              <a:rPr sz="2400" b="1" dirty="0">
                <a:latin typeface="Constantia"/>
                <a:cs typeface="Constantia"/>
              </a:rPr>
              <a:t>Designing the </a:t>
            </a:r>
            <a:r>
              <a:rPr sz="2400" b="1" spc="-5" dirty="0">
                <a:latin typeface="Constantia"/>
                <a:cs typeface="Constantia"/>
              </a:rPr>
              <a:t>organization </a:t>
            </a:r>
            <a:r>
              <a:rPr sz="2400" dirty="0">
                <a:latin typeface="Constantia"/>
                <a:cs typeface="Constantia"/>
              </a:rPr>
              <a:t>: it </a:t>
            </a:r>
            <a:r>
              <a:rPr sz="2400" spc="-10" dirty="0">
                <a:latin typeface="Constantia"/>
                <a:cs typeface="Constantia"/>
              </a:rPr>
              <a:t>comprises </a:t>
            </a:r>
            <a:r>
              <a:rPr sz="2400" spc="-5" dirty="0">
                <a:latin typeface="Constantia"/>
                <a:cs typeface="Constantia"/>
              </a:rPr>
              <a:t>of formal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explicit indication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the </a:t>
            </a:r>
            <a:r>
              <a:rPr sz="2400" spc="-5" dirty="0">
                <a:latin typeface="Constantia"/>
                <a:cs typeface="Constantia"/>
              </a:rPr>
              <a:t>members of the organization </a:t>
            </a:r>
            <a:r>
              <a:rPr sz="2400" dirty="0">
                <a:latin typeface="Constantia"/>
                <a:cs typeface="Constantia"/>
              </a:rPr>
              <a:t>as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though </a:t>
            </a:r>
            <a:r>
              <a:rPr sz="2400" spc="-15" dirty="0">
                <a:latin typeface="Constantia"/>
                <a:cs typeface="Constantia"/>
              </a:rPr>
              <a:t>what </a:t>
            </a:r>
            <a:r>
              <a:rPr sz="2400" dirty="0">
                <a:latin typeface="Constantia"/>
                <a:cs typeface="Constantia"/>
              </a:rPr>
              <a:t>is </a:t>
            </a:r>
            <a:r>
              <a:rPr sz="2400" spc="-15" dirty="0">
                <a:latin typeface="Constantia"/>
                <a:cs typeface="Constantia"/>
              </a:rPr>
              <a:t>expected </a:t>
            </a:r>
            <a:r>
              <a:rPr sz="2400" spc="-10" dirty="0">
                <a:latin typeface="Constantia"/>
                <a:cs typeface="Constantia"/>
              </a:rPr>
              <a:t>from </a:t>
            </a:r>
            <a:r>
              <a:rPr sz="2400" spc="-5" dirty="0">
                <a:latin typeface="Constantia"/>
                <a:cs typeface="Constantia"/>
              </a:rPr>
              <a:t>them. These expectation </a:t>
            </a:r>
            <a:r>
              <a:rPr sz="2400" spc="-15" dirty="0">
                <a:latin typeface="Constantia"/>
                <a:cs typeface="Constantia"/>
              </a:rPr>
              <a:t>are </a:t>
            </a:r>
            <a:r>
              <a:rPr sz="2400" spc="-10" dirty="0">
                <a:latin typeface="Constantia"/>
                <a:cs typeface="Constantia"/>
              </a:rPr>
              <a:t> group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following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area</a:t>
            </a:r>
            <a:r>
              <a:rPr sz="2400" spc="5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  <a:p>
            <a:pPr marL="527685" marR="10795" indent="-515620" algn="just">
              <a:lnSpc>
                <a:spcPts val="2590"/>
              </a:lnSpc>
              <a:spcBef>
                <a:spcPts val="61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5" dirty="0">
                <a:latin typeface="Constantia"/>
                <a:cs typeface="Constantia"/>
              </a:rPr>
              <a:t>Organization structure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task, responsibility </a:t>
            </a:r>
            <a:r>
              <a:rPr sz="2400" spc="-10" dirty="0">
                <a:latin typeface="Constantia"/>
                <a:cs typeface="Constantia"/>
              </a:rPr>
              <a:t>and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55" dirty="0">
                <a:latin typeface="Constantia"/>
                <a:cs typeface="Constantia"/>
              </a:rPr>
              <a:t>cc</a:t>
            </a:r>
            <a:r>
              <a:rPr sz="2400" dirty="0">
                <a:latin typeface="Constantia"/>
                <a:cs typeface="Constantia"/>
              </a:rPr>
              <a:t>ountabili</a:t>
            </a:r>
            <a:r>
              <a:rPr sz="2400" spc="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f e</a:t>
            </a:r>
            <a:r>
              <a:rPr sz="2400" spc="-5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4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membe</a:t>
            </a:r>
            <a:r>
              <a:rPr sz="2400" dirty="0">
                <a:latin typeface="Constantia"/>
                <a:cs typeface="Constantia"/>
              </a:rPr>
              <a:t>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busines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527685" marR="5080" indent="-515620" algn="just">
              <a:lnSpc>
                <a:spcPct val="90100"/>
              </a:lnSpc>
              <a:spcBef>
                <a:spcPts val="565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10" dirty="0">
                <a:latin typeface="Constantia"/>
                <a:cs typeface="Constantia"/>
              </a:rPr>
              <a:t>Planning,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measurement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evaluation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schemes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communicate goals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strategies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attain </a:t>
            </a:r>
            <a:r>
              <a:rPr sz="2400" spc="-5" dirty="0">
                <a:latin typeface="Constantia"/>
                <a:cs typeface="Constantia"/>
              </a:rPr>
              <a:t>desired </a:t>
            </a:r>
            <a:r>
              <a:rPr sz="2400" spc="-15" dirty="0">
                <a:latin typeface="Constantia"/>
                <a:cs typeface="Constantia"/>
              </a:rPr>
              <a:t>goals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business.</a:t>
            </a:r>
            <a:endParaRPr sz="2400">
              <a:latin typeface="Constantia"/>
              <a:cs typeface="Constantia"/>
            </a:endParaRPr>
          </a:p>
          <a:p>
            <a:pPr marL="527685" marR="6350" indent="-515620" algn="just">
              <a:lnSpc>
                <a:spcPts val="2590"/>
              </a:lnSpc>
              <a:spcBef>
                <a:spcPts val="64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15" dirty="0">
                <a:latin typeface="Constantia"/>
                <a:cs typeface="Constantia"/>
              </a:rPr>
              <a:t>Rewards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5" dirty="0">
                <a:latin typeface="Constantia"/>
                <a:cs typeface="Constantia"/>
              </a:rPr>
              <a:t>forms of </a:t>
            </a:r>
            <a:r>
              <a:rPr sz="2400" spc="-15" dirty="0">
                <a:latin typeface="Constantia"/>
                <a:cs typeface="Constantia"/>
              </a:rPr>
              <a:t>rewards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yardstick </a:t>
            </a:r>
            <a:r>
              <a:rPr sz="2400" dirty="0">
                <a:latin typeface="Constantia"/>
                <a:cs typeface="Constantia"/>
              </a:rPr>
              <a:t>based </a:t>
            </a:r>
            <a:r>
              <a:rPr sz="2400" spc="5" dirty="0">
                <a:latin typeface="Constantia"/>
                <a:cs typeface="Constantia"/>
              </a:rPr>
              <a:t>on </a:t>
            </a:r>
            <a:r>
              <a:rPr sz="2400" spc="-10" dirty="0">
                <a:latin typeface="Constantia"/>
                <a:cs typeface="Constantia"/>
              </a:rPr>
              <a:t>which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employees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rewarded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  <a:p>
            <a:pPr marL="527685" marR="12065" indent="-515620" algn="just">
              <a:lnSpc>
                <a:spcPts val="2590"/>
              </a:lnSpc>
              <a:spcBef>
                <a:spcPts val="60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dirty="0">
                <a:latin typeface="Constantia"/>
                <a:cs typeface="Constantia"/>
              </a:rPr>
              <a:t>Selection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criteria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refers</a:t>
            </a:r>
            <a:r>
              <a:rPr sz="2400" spc="57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guidelines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5" dirty="0">
                <a:latin typeface="Constantia"/>
                <a:cs typeface="Constantia"/>
              </a:rPr>
              <a:t> selecting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employees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  <a:p>
            <a:pPr marL="527685" marR="12065" indent="-515620" algn="just">
              <a:lnSpc>
                <a:spcPts val="2590"/>
              </a:lnSpc>
              <a:spcBef>
                <a:spcPts val="610"/>
              </a:spcBef>
              <a:buClr>
                <a:srgbClr val="9F2936"/>
              </a:buClr>
              <a:buSzPct val="85416"/>
              <a:buAutoNum type="alphaLcPeriod"/>
              <a:tabLst>
                <a:tab pos="528320" algn="l"/>
              </a:tabLst>
            </a:pPr>
            <a:r>
              <a:rPr sz="2400" spc="-25" dirty="0">
                <a:latin typeface="Constantia"/>
                <a:cs typeface="Constantia"/>
              </a:rPr>
              <a:t>Training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determining</a:t>
            </a:r>
            <a:r>
              <a:rPr sz="2400" dirty="0">
                <a:latin typeface="Constantia"/>
                <a:cs typeface="Constantia"/>
              </a:rPr>
              <a:t> skill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requirement</a:t>
            </a:r>
            <a:r>
              <a:rPr sz="2400" spc="-5" dirty="0">
                <a:latin typeface="Constantia"/>
                <a:cs typeface="Constantia"/>
              </a:rPr>
              <a:t> 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employees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15" dirty="0">
                <a:latin typeface="Constantia"/>
                <a:cs typeface="Constantia"/>
              </a:rPr>
              <a:t>company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20" dirty="0">
                <a:latin typeface="Constantia"/>
                <a:cs typeface="Constantia"/>
              </a:rPr>
              <a:t>accordingly </a:t>
            </a:r>
            <a:r>
              <a:rPr sz="2400" spc="-5" dirty="0">
                <a:latin typeface="Constantia"/>
                <a:cs typeface="Constantia"/>
              </a:rPr>
              <a:t>design </a:t>
            </a:r>
            <a:r>
              <a:rPr sz="2400" spc="-10" dirty="0">
                <a:latin typeface="Constantia"/>
                <a:cs typeface="Constantia"/>
              </a:rPr>
              <a:t>training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og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am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1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empl</a:t>
            </a:r>
            <a:r>
              <a:rPr sz="2400" spc="-45" dirty="0">
                <a:latin typeface="Constantia"/>
                <a:cs typeface="Constantia"/>
              </a:rPr>
              <a:t>o</a:t>
            </a:r>
            <a:r>
              <a:rPr sz="2400" spc="-65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ees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ompa</a:t>
            </a:r>
            <a:r>
              <a:rPr sz="2400" spc="-45" dirty="0">
                <a:latin typeface="Constantia"/>
                <a:cs typeface="Constantia"/>
              </a:rPr>
              <a:t>n</a:t>
            </a:r>
            <a:r>
              <a:rPr sz="2400" spc="-25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88441"/>
            <a:ext cx="8080375" cy="478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Building</a:t>
            </a:r>
            <a:r>
              <a:rPr sz="2600" b="1" dirty="0">
                <a:latin typeface="Constantia"/>
                <a:cs typeface="Constantia"/>
              </a:rPr>
              <a:t> the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management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team</a:t>
            </a:r>
            <a:r>
              <a:rPr sz="2600" b="1" spc="5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process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involves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dirty="0">
                <a:latin typeface="Constantia"/>
                <a:cs typeface="Constantia"/>
              </a:rPr>
              <a:t>see </a:t>
            </a:r>
            <a:r>
              <a:rPr sz="2600" spc="-5" dirty="0">
                <a:latin typeface="Constantia"/>
                <a:cs typeface="Constantia"/>
              </a:rPr>
              <a:t>that </a:t>
            </a:r>
            <a:r>
              <a:rPr sz="2600" spc="-10" dirty="0">
                <a:latin typeface="Constantia"/>
                <a:cs typeface="Constantia"/>
              </a:rPr>
              <a:t>strategy </a:t>
            </a:r>
            <a:r>
              <a:rPr sz="2600" spc="-5" dirty="0">
                <a:latin typeface="Constantia"/>
                <a:cs typeface="Constantia"/>
              </a:rPr>
              <a:t>of business 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in </a:t>
            </a:r>
            <a:r>
              <a:rPr sz="2600" spc="-5" dirty="0">
                <a:latin typeface="Constantia"/>
                <a:cs typeface="Constantia"/>
              </a:rPr>
              <a:t> line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15" dirty="0">
                <a:latin typeface="Constantia"/>
                <a:cs typeface="Constantia"/>
              </a:rPr>
              <a:t>objective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45" dirty="0">
                <a:latin typeface="Constantia"/>
                <a:cs typeface="Constantia"/>
              </a:rPr>
              <a:t>company, </a:t>
            </a:r>
            <a:r>
              <a:rPr sz="2600" spc="-10" dirty="0">
                <a:latin typeface="Constantia"/>
                <a:cs typeface="Constantia"/>
              </a:rPr>
              <a:t>management </a:t>
            </a:r>
            <a:r>
              <a:rPr sz="2600" spc="-15" dirty="0">
                <a:latin typeface="Constantia"/>
                <a:cs typeface="Constantia"/>
              </a:rPr>
              <a:t>team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role </a:t>
            </a:r>
            <a:r>
              <a:rPr sz="2600" spc="-5" dirty="0">
                <a:latin typeface="Constantia"/>
                <a:cs typeface="Constantia"/>
              </a:rPr>
              <a:t>model </a:t>
            </a:r>
            <a:r>
              <a:rPr sz="2600" spc="-15" dirty="0">
                <a:latin typeface="Constantia"/>
                <a:cs typeface="Constantia"/>
              </a:rPr>
              <a:t>for employees </a:t>
            </a:r>
            <a:r>
              <a:rPr sz="2600" spc="-10" dirty="0">
                <a:latin typeface="Constantia"/>
                <a:cs typeface="Constantia"/>
              </a:rPr>
              <a:t>in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accordingly </a:t>
            </a:r>
            <a:r>
              <a:rPr sz="2600" spc="-5" dirty="0">
                <a:latin typeface="Constantia"/>
                <a:cs typeface="Constantia"/>
              </a:rPr>
              <a:t>plan </a:t>
            </a:r>
            <a:r>
              <a:rPr sz="2600" dirty="0">
                <a:latin typeface="Constantia"/>
                <a:cs typeface="Constantia"/>
              </a:rPr>
              <a:t>and guide </a:t>
            </a:r>
            <a:r>
              <a:rPr sz="2600" spc="-15" dirty="0">
                <a:latin typeface="Constantia"/>
                <a:cs typeface="Constantia"/>
              </a:rPr>
              <a:t>employees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towards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organization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goal</a:t>
            </a:r>
            <a:r>
              <a:rPr sz="2600" spc="-10" dirty="0">
                <a:latin typeface="Constantia"/>
                <a:cs typeface="Constantia"/>
              </a:rPr>
              <a:t> attainment.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Management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team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20" dirty="0">
                <a:latin typeface="Constantia"/>
                <a:cs typeface="Constantia"/>
              </a:rPr>
              <a:t>flexible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10" dirty="0">
                <a:latin typeface="Constantia"/>
                <a:cs typeface="Constantia"/>
              </a:rPr>
              <a:t>try </a:t>
            </a:r>
            <a:r>
              <a:rPr sz="2600" spc="-5" dirty="0">
                <a:latin typeface="Constantia"/>
                <a:cs typeface="Constantia"/>
              </a:rPr>
              <a:t>new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techniques</a:t>
            </a:r>
            <a:r>
              <a:rPr sz="2600" dirty="0">
                <a:latin typeface="Constantia"/>
                <a:cs typeface="Constantia"/>
              </a:rPr>
              <a:t> 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innovation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0" dirty="0">
                <a:latin typeface="Constantia"/>
                <a:cs typeface="Constantia"/>
              </a:rPr>
              <a:t>company. 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Management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team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focus</a:t>
            </a:r>
            <a:r>
              <a:rPr sz="2600" spc="-5" dirty="0">
                <a:latin typeface="Constantia"/>
                <a:cs typeface="Constantia"/>
              </a:rPr>
              <a:t> on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hiring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efficient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employees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develop </a:t>
            </a:r>
            <a:r>
              <a:rPr sz="2600" spc="-25" dirty="0">
                <a:latin typeface="Constantia"/>
                <a:cs typeface="Constantia"/>
              </a:rPr>
              <a:t>core </a:t>
            </a:r>
            <a:r>
              <a:rPr sz="2600" spc="-10" dirty="0">
                <a:latin typeface="Constantia"/>
                <a:cs typeface="Constantia"/>
              </a:rPr>
              <a:t>values which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guide and </a:t>
            </a:r>
            <a:r>
              <a:rPr sz="2600" spc="-10" dirty="0">
                <a:latin typeface="Constantia"/>
                <a:cs typeface="Constantia"/>
              </a:rPr>
              <a:t>regulate </a:t>
            </a:r>
            <a:r>
              <a:rPr sz="2600" spc="-15" dirty="0">
                <a:latin typeface="Constantia"/>
                <a:cs typeface="Constantia"/>
              </a:rPr>
              <a:t>employees </a:t>
            </a:r>
            <a:r>
              <a:rPr sz="2600" spc="-10" dirty="0">
                <a:latin typeface="Constantia"/>
                <a:cs typeface="Constantia"/>
              </a:rPr>
              <a:t>behavior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attitude in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company.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4551"/>
            <a:ext cx="8081009" cy="533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Role </a:t>
            </a:r>
            <a:r>
              <a:rPr sz="2600" b="1" dirty="0">
                <a:latin typeface="Constantia"/>
                <a:cs typeface="Constantia"/>
              </a:rPr>
              <a:t>of </a:t>
            </a:r>
            <a:r>
              <a:rPr sz="2600" b="1" spc="-10" dirty="0">
                <a:latin typeface="Constantia"/>
                <a:cs typeface="Constantia"/>
              </a:rPr>
              <a:t>board </a:t>
            </a:r>
            <a:r>
              <a:rPr sz="2600" b="1" dirty="0">
                <a:latin typeface="Constantia"/>
                <a:cs typeface="Constantia"/>
              </a:rPr>
              <a:t>of </a:t>
            </a:r>
            <a:r>
              <a:rPr sz="2600" b="1" spc="-10" dirty="0">
                <a:latin typeface="Constantia"/>
                <a:cs typeface="Constantia"/>
              </a:rPr>
              <a:t>directors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board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15" dirty="0">
                <a:latin typeface="Constantia"/>
                <a:cs typeface="Constantia"/>
              </a:rPr>
              <a:t>directors </a:t>
            </a:r>
            <a:r>
              <a:rPr sz="2600" spc="-5" dirty="0">
                <a:latin typeface="Constantia"/>
                <a:cs typeface="Constantia"/>
              </a:rPr>
              <a:t>in 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spc="-20" dirty="0">
                <a:latin typeface="Constantia"/>
                <a:cs typeface="Constantia"/>
              </a:rPr>
              <a:t>are </a:t>
            </a:r>
            <a:r>
              <a:rPr sz="2600" spc="-10" dirty="0">
                <a:latin typeface="Constantia"/>
                <a:cs typeface="Constantia"/>
              </a:rPr>
              <a:t>required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review operating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capital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budget, developing </a:t>
            </a:r>
            <a:r>
              <a:rPr sz="2600" spc="-5" dirty="0">
                <a:latin typeface="Constantia"/>
                <a:cs typeface="Constantia"/>
              </a:rPr>
              <a:t>long </a:t>
            </a:r>
            <a:r>
              <a:rPr sz="2600" spc="-10" dirty="0">
                <a:latin typeface="Constantia"/>
                <a:cs typeface="Constantia"/>
              </a:rPr>
              <a:t>term strategic plan for </a:t>
            </a:r>
            <a:r>
              <a:rPr sz="2600" spc="-20" dirty="0">
                <a:latin typeface="Constantia"/>
                <a:cs typeface="Constantia"/>
              </a:rPr>
              <a:t>growth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expansion,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supporting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day</a:t>
            </a:r>
            <a:r>
              <a:rPr sz="2600" spc="-15" dirty="0">
                <a:latin typeface="Constantia"/>
                <a:cs typeface="Constantia"/>
              </a:rPr>
              <a:t> to</a:t>
            </a:r>
            <a:r>
              <a:rPr sz="2600" spc="62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day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activities,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resolving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10" dirty="0">
                <a:latin typeface="Constantia"/>
                <a:cs typeface="Constantia"/>
              </a:rPr>
              <a:t>conflicts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among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owners</a:t>
            </a:r>
            <a:r>
              <a:rPr sz="2600" spc="-5" dirty="0">
                <a:latin typeface="Constantia"/>
                <a:cs typeface="Constantia"/>
              </a:rPr>
              <a:t> or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shareholders,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ensure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proper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assets,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developing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network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ormati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ent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eneur</a:t>
            </a:r>
            <a:r>
              <a:rPr sz="2600" spc="-3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286385" marR="6350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Board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advisors</a:t>
            </a:r>
            <a:r>
              <a:rPr sz="2600" b="1" dirty="0">
                <a:latin typeface="Constantia"/>
                <a:cs typeface="Constantia"/>
              </a:rPr>
              <a:t> and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organization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board</a:t>
            </a:r>
            <a:r>
              <a:rPr sz="2600" spc="-5" dirty="0">
                <a:latin typeface="Constantia"/>
                <a:cs typeface="Constantia"/>
              </a:rPr>
              <a:t> 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advisors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not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permanent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employees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company.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They </a:t>
            </a:r>
            <a:r>
              <a:rPr sz="2600" spc="-15" dirty="0">
                <a:latin typeface="Constantia"/>
                <a:cs typeface="Constantia"/>
              </a:rPr>
              <a:t>are </a:t>
            </a:r>
            <a:r>
              <a:rPr sz="2600" dirty="0">
                <a:latin typeface="Constantia"/>
                <a:cs typeface="Constantia"/>
              </a:rPr>
              <a:t>set </a:t>
            </a:r>
            <a:r>
              <a:rPr sz="2600" spc="-5" dirty="0">
                <a:latin typeface="Constantia"/>
                <a:cs typeface="Constantia"/>
              </a:rPr>
              <a:t>of expertise </a:t>
            </a:r>
            <a:r>
              <a:rPr sz="2600" spc="-10" dirty="0">
                <a:latin typeface="Constantia"/>
                <a:cs typeface="Constantia"/>
              </a:rPr>
              <a:t>who </a:t>
            </a:r>
            <a:r>
              <a:rPr sz="2600" dirty="0">
                <a:latin typeface="Constantia"/>
                <a:cs typeface="Constantia"/>
              </a:rPr>
              <a:t>guide </a:t>
            </a:r>
            <a:r>
              <a:rPr sz="2600" spc="-5" dirty="0">
                <a:latin typeface="Constantia"/>
                <a:cs typeface="Constantia"/>
              </a:rPr>
              <a:t>business in terms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management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technical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issues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company.</a:t>
            </a:r>
            <a:endParaRPr sz="2600">
              <a:latin typeface="Constantia"/>
              <a:cs typeface="Constantia"/>
            </a:endParaRPr>
          </a:p>
          <a:p>
            <a:pPr marL="286385" marR="11430" indent="-274320" algn="just">
              <a:lnSpc>
                <a:spcPct val="100000"/>
              </a:lnSpc>
              <a:spcBef>
                <a:spcPts val="605"/>
              </a:spcBef>
            </a:pPr>
            <a:r>
              <a:rPr sz="2600" dirty="0">
                <a:latin typeface="Constantia"/>
                <a:cs typeface="Constantia"/>
              </a:rPr>
              <a:t>( </a:t>
            </a:r>
            <a:r>
              <a:rPr sz="2600" spc="-5" dirty="0">
                <a:latin typeface="Constantia"/>
                <a:cs typeface="Constantia"/>
              </a:rPr>
              <a:t>this </a:t>
            </a:r>
            <a:r>
              <a:rPr sz="2600" spc="-15" dirty="0">
                <a:latin typeface="Constantia"/>
                <a:cs typeface="Constantia"/>
              </a:rPr>
              <a:t>study </a:t>
            </a:r>
            <a:r>
              <a:rPr sz="2600" spc="-5" dirty="0">
                <a:latin typeface="Constantia"/>
                <a:cs typeface="Constantia"/>
              </a:rPr>
              <a:t>material is </a:t>
            </a:r>
            <a:r>
              <a:rPr sz="2600" spc="-10" dirty="0">
                <a:latin typeface="Constantia"/>
                <a:cs typeface="Constantia"/>
              </a:rPr>
              <a:t>only for </a:t>
            </a:r>
            <a:r>
              <a:rPr sz="2600" spc="-25" dirty="0">
                <a:latin typeface="Constantia"/>
                <a:cs typeface="Constantia"/>
              </a:rPr>
              <a:t>your </a:t>
            </a:r>
            <a:r>
              <a:rPr sz="2600" spc="-5" dirty="0">
                <a:latin typeface="Constantia"/>
                <a:cs typeface="Constantia"/>
              </a:rPr>
              <a:t>internal </a:t>
            </a:r>
            <a:r>
              <a:rPr sz="2600" dirty="0">
                <a:latin typeface="Constantia"/>
                <a:cs typeface="Constantia"/>
              </a:rPr>
              <a:t>i will </a:t>
            </a:r>
            <a:r>
              <a:rPr sz="2600" spc="-5" dirty="0">
                <a:latin typeface="Constantia"/>
                <a:cs typeface="Constantia"/>
              </a:rPr>
              <a:t>mail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detailed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notes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later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80375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2065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identify </a:t>
            </a:r>
            <a:r>
              <a:rPr sz="2600" spc="-10" dirty="0">
                <a:latin typeface="Constantia"/>
                <a:cs typeface="Constantia"/>
              </a:rPr>
              <a:t>challenges </a:t>
            </a:r>
            <a:r>
              <a:rPr sz="2600" spc="-5" dirty="0">
                <a:latin typeface="Constantia"/>
                <a:cs typeface="Constantia"/>
              </a:rPr>
              <a:t>in terms of </a:t>
            </a:r>
            <a:r>
              <a:rPr sz="2600" spc="-10" dirty="0">
                <a:latin typeface="Constantia"/>
                <a:cs typeface="Constantia"/>
              </a:rPr>
              <a:t>opportunities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threats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external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markets.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clarify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ideas</a:t>
            </a:r>
            <a:r>
              <a:rPr sz="2600" dirty="0">
                <a:latin typeface="Constantia"/>
                <a:cs typeface="Constantia"/>
              </a:rPr>
              <a:t> and</a:t>
            </a:r>
            <a:r>
              <a:rPr sz="2600" spc="5" dirty="0">
                <a:latin typeface="Constantia"/>
                <a:cs typeface="Constantia"/>
              </a:rPr>
              <a:t> identify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gaps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management </a:t>
            </a:r>
            <a:r>
              <a:rPr sz="2600" spc="-5" dirty="0">
                <a:latin typeface="Constantia"/>
                <a:cs typeface="Constantia"/>
              </a:rPr>
              <a:t> information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about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their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competitors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market.</a:t>
            </a:r>
            <a:endParaRPr sz="2600">
              <a:latin typeface="Constantia"/>
              <a:cs typeface="Constantia"/>
            </a:endParaRPr>
          </a:p>
          <a:p>
            <a:pPr marL="286385" marR="889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identify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resources </a:t>
            </a:r>
            <a:r>
              <a:rPr sz="2600" spc="-5" dirty="0">
                <a:latin typeface="Constantia"/>
                <a:cs typeface="Constantia"/>
              </a:rPr>
              <a:t>that </a:t>
            </a:r>
            <a:r>
              <a:rPr sz="2600" spc="-15" dirty="0">
                <a:latin typeface="Constantia"/>
                <a:cs typeface="Constantia"/>
              </a:rPr>
              <a:t>would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required </a:t>
            </a:r>
            <a:r>
              <a:rPr sz="2600" spc="-45" dirty="0">
                <a:latin typeface="Constantia"/>
                <a:cs typeface="Constantia"/>
              </a:rPr>
              <a:t>to 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implement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4451" y="3419347"/>
            <a:ext cx="156146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5"/>
              </a:spcBef>
            </a:pPr>
            <a:r>
              <a:rPr sz="2600" spc="-65" dirty="0">
                <a:latin typeface="Constantia"/>
                <a:cs typeface="Constantia"/>
              </a:rPr>
              <a:t>o</a:t>
            </a:r>
            <a:r>
              <a:rPr sz="2600" spc="-15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Constantia"/>
                <a:cs typeface="Constantia"/>
              </a:rPr>
              <a:t>nership  </a:t>
            </a:r>
            <a:r>
              <a:rPr sz="2600" spc="-10" dirty="0">
                <a:latin typeface="Constantia"/>
                <a:cs typeface="Constantia"/>
              </a:rPr>
              <a:t>projected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7219" y="3419347"/>
            <a:ext cx="242125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50520">
              <a:lnSpc>
                <a:spcPct val="100000"/>
              </a:lnSpc>
              <a:spcBef>
                <a:spcPts val="105"/>
              </a:spcBef>
              <a:tabLst>
                <a:tab pos="1250315" algn="l"/>
                <a:tab pos="1768475" algn="l"/>
              </a:tabLst>
            </a:pPr>
            <a:r>
              <a:rPr sz="2600" dirty="0">
                <a:latin typeface="Constantia"/>
                <a:cs typeface="Constantia"/>
              </a:rPr>
              <a:t>ar</a:t>
            </a:r>
            <a:r>
              <a:rPr sz="2600" spc="-5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an</a:t>
            </a:r>
            <a:r>
              <a:rPr sz="2600" spc="-60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emen</a:t>
            </a:r>
            <a:r>
              <a:rPr sz="2600" spc="-10" dirty="0">
                <a:latin typeface="Constantia"/>
                <a:cs typeface="Constantia"/>
              </a:rPr>
              <a:t>t</a:t>
            </a:r>
            <a:r>
              <a:rPr sz="2600" spc="-2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,  </a:t>
            </a:r>
            <a:r>
              <a:rPr sz="2600" spc="-20" dirty="0">
                <a:latin typeface="Constantia"/>
                <a:cs typeface="Constantia"/>
              </a:rPr>
              <a:t>growth	</a:t>
            </a:r>
            <a:r>
              <a:rPr sz="2600" spc="-5" dirty="0">
                <a:latin typeface="Constantia"/>
                <a:cs typeface="Constantia"/>
              </a:rPr>
              <a:t>of	the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3873" y="3419347"/>
            <a:ext cx="124142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44170">
              <a:lnSpc>
                <a:spcPct val="100000"/>
              </a:lnSpc>
              <a:spcBef>
                <a:spcPts val="105"/>
              </a:spcBef>
            </a:pPr>
            <a:r>
              <a:rPr sz="2600" spc="-15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1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  </a:t>
            </a:r>
            <a:r>
              <a:rPr sz="2600" spc="-15" dirty="0">
                <a:latin typeface="Constantia"/>
                <a:cs typeface="Constantia"/>
              </a:rPr>
              <a:t>b</a:t>
            </a:r>
            <a:r>
              <a:rPr sz="2600" spc="-5" dirty="0">
                <a:latin typeface="Constantia"/>
                <a:cs typeface="Constantia"/>
              </a:rPr>
              <a:t>usine</a:t>
            </a:r>
            <a:r>
              <a:rPr sz="2600" spc="-1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419347"/>
            <a:ext cx="261302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  <a:tab pos="1027430" algn="l"/>
                <a:tab pos="2060575" algn="l"/>
              </a:tabLst>
            </a:pPr>
            <a:r>
              <a:rPr sz="2600" spc="-114" dirty="0">
                <a:latin typeface="Constantia"/>
                <a:cs typeface="Constantia"/>
              </a:rPr>
              <a:t>To	</a:t>
            </a:r>
            <a:r>
              <a:rPr sz="2600" spc="-10" dirty="0">
                <a:latin typeface="Constantia"/>
                <a:cs typeface="Constantia"/>
              </a:rPr>
              <a:t>document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os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5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15" dirty="0">
                <a:latin typeface="Constantia"/>
                <a:cs typeface="Constantia"/>
              </a:rPr>
              <a:t>u</a:t>
            </a:r>
            <a:r>
              <a:rPr sz="2600" dirty="0">
                <a:latin typeface="Constantia"/>
                <a:cs typeface="Constantia"/>
              </a:rPr>
              <a:t>s	and  </a:t>
            </a:r>
            <a:r>
              <a:rPr sz="2600" spc="-10" dirty="0">
                <a:latin typeface="Constantia"/>
                <a:cs typeface="Constantia"/>
              </a:rPr>
              <a:t>venture.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0842"/>
            <a:ext cx="8081009" cy="2952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700"/>
              </a:spcBef>
            </a:pPr>
            <a:r>
              <a:rPr sz="2600" b="1" dirty="0">
                <a:latin typeface="Constantia"/>
                <a:cs typeface="Constantia"/>
              </a:rPr>
              <a:t>FINANCIAL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it studies </a:t>
            </a:r>
            <a:r>
              <a:rPr sz="2600" spc="-15" dirty="0">
                <a:latin typeface="Constantia"/>
                <a:cs typeface="Constantia"/>
              </a:rPr>
              <a:t>total </a:t>
            </a:r>
            <a:r>
              <a:rPr sz="2600" spc="-10" dirty="0">
                <a:latin typeface="Constantia"/>
                <a:cs typeface="Constantia"/>
              </a:rPr>
              <a:t>requirement </a:t>
            </a:r>
            <a:r>
              <a:rPr sz="2600" spc="-5" dirty="0">
                <a:latin typeface="Constantia"/>
                <a:cs typeface="Constantia"/>
              </a:rPr>
              <a:t>of finance in terms of start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up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expenses,</a:t>
            </a:r>
            <a:r>
              <a:rPr sz="2600" spc="-5" dirty="0">
                <a:latin typeface="Constantia"/>
                <a:cs typeface="Constantia"/>
              </a:rPr>
              <a:t> fixed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expenses,</a:t>
            </a:r>
            <a:r>
              <a:rPr sz="2600" spc="-5" dirty="0">
                <a:latin typeface="Constantia"/>
                <a:cs typeface="Constantia"/>
              </a:rPr>
              <a:t> running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expenses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etc.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financial plan </a:t>
            </a:r>
            <a:r>
              <a:rPr sz="2600" spc="-10" dirty="0">
                <a:latin typeface="Constantia"/>
                <a:cs typeface="Constantia"/>
              </a:rPr>
              <a:t>indicates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requirement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proposed </a:t>
            </a:r>
            <a:r>
              <a:rPr sz="2600" spc="-5" dirty="0">
                <a:latin typeface="Constantia"/>
                <a:cs typeface="Constantia"/>
              </a:rPr>
              <a:t> business </a:t>
            </a:r>
            <a:r>
              <a:rPr sz="2600" spc="-10" dirty="0">
                <a:latin typeface="Constantia"/>
                <a:cs typeface="Constantia"/>
              </a:rPr>
              <a:t>enterprise. </a:t>
            </a:r>
            <a:r>
              <a:rPr sz="2600" dirty="0">
                <a:latin typeface="Constantia"/>
                <a:cs typeface="Constantia"/>
              </a:rPr>
              <a:t>Which </a:t>
            </a:r>
            <a:r>
              <a:rPr sz="2600" spc="-5" dirty="0">
                <a:latin typeface="Constantia"/>
                <a:cs typeface="Constantia"/>
              </a:rPr>
              <a:t>includes </a:t>
            </a:r>
            <a:r>
              <a:rPr sz="2600" spc="-10" dirty="0">
                <a:latin typeface="Constantia"/>
                <a:cs typeface="Constantia"/>
              </a:rPr>
              <a:t>fund </a:t>
            </a:r>
            <a:r>
              <a:rPr sz="2600" spc="-25" dirty="0">
                <a:latin typeface="Constantia"/>
                <a:cs typeface="Constantia"/>
              </a:rPr>
              <a:t>flow, </a:t>
            </a:r>
            <a:r>
              <a:rPr sz="2600" spc="-5" dirty="0">
                <a:latin typeface="Constantia"/>
                <a:cs typeface="Constantia"/>
              </a:rPr>
              <a:t>cash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30" dirty="0">
                <a:latin typeface="Constantia"/>
                <a:cs typeface="Constantia"/>
              </a:rPr>
              <a:t>flow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statement,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break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point,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projected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ratio, 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balance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sheet.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4559" y="241554"/>
            <a:ext cx="1622425" cy="5942965"/>
            <a:chOff x="1024559" y="241554"/>
            <a:chExt cx="1622425" cy="5942965"/>
          </a:xfrm>
        </p:grpSpPr>
        <p:sp>
          <p:nvSpPr>
            <p:cNvPr id="4" name="object 4"/>
            <p:cNvSpPr/>
            <p:nvPr/>
          </p:nvSpPr>
          <p:spPr>
            <a:xfrm>
              <a:off x="1043609" y="260604"/>
              <a:ext cx="1584325" cy="5904865"/>
            </a:xfrm>
            <a:custGeom>
              <a:avLst/>
              <a:gdLst/>
              <a:ahLst/>
              <a:cxnLst/>
              <a:rect l="l" t="t" r="r" b="b"/>
              <a:pathLst>
                <a:path w="1584325" h="5904865">
                  <a:moveTo>
                    <a:pt x="792048" y="0"/>
                  </a:moveTo>
                  <a:lnTo>
                    <a:pt x="0" y="792099"/>
                  </a:lnTo>
                  <a:lnTo>
                    <a:pt x="396062" y="792099"/>
                  </a:lnTo>
                  <a:lnTo>
                    <a:pt x="396062" y="5904699"/>
                  </a:lnTo>
                  <a:lnTo>
                    <a:pt x="1188161" y="5904699"/>
                  </a:lnTo>
                  <a:lnTo>
                    <a:pt x="1188161" y="792099"/>
                  </a:lnTo>
                  <a:lnTo>
                    <a:pt x="1584147" y="792099"/>
                  </a:lnTo>
                  <a:lnTo>
                    <a:pt x="792048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3609" y="260604"/>
              <a:ext cx="1584325" cy="5904865"/>
            </a:xfrm>
            <a:custGeom>
              <a:avLst/>
              <a:gdLst/>
              <a:ahLst/>
              <a:cxnLst/>
              <a:rect l="l" t="t" r="r" b="b"/>
              <a:pathLst>
                <a:path w="1584325" h="5904865">
                  <a:moveTo>
                    <a:pt x="0" y="792099"/>
                  </a:moveTo>
                  <a:lnTo>
                    <a:pt x="792048" y="0"/>
                  </a:lnTo>
                  <a:lnTo>
                    <a:pt x="1584147" y="792099"/>
                  </a:lnTo>
                  <a:lnTo>
                    <a:pt x="1188161" y="792099"/>
                  </a:lnTo>
                  <a:lnTo>
                    <a:pt x="1188161" y="5904699"/>
                  </a:lnTo>
                  <a:lnTo>
                    <a:pt x="396062" y="5904699"/>
                  </a:lnTo>
                  <a:lnTo>
                    <a:pt x="396062" y="792099"/>
                  </a:lnTo>
                  <a:lnTo>
                    <a:pt x="0" y="792099"/>
                  </a:lnTo>
                  <a:close/>
                </a:path>
              </a:pathLst>
            </a:custGeom>
            <a:ln w="381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9841" y="639902"/>
            <a:ext cx="611505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 marR="117475" indent="-5461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C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O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M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P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O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N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T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OF 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  <a:p>
            <a:pPr marL="219710" marR="212090" indent="46990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I </a:t>
            </a:r>
            <a:r>
              <a:rPr sz="1800" spc="-4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N  A </a:t>
            </a:r>
            <a:r>
              <a:rPr sz="1800" spc="-4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N  C </a:t>
            </a:r>
            <a:r>
              <a:rPr sz="1800" spc="-4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I </a:t>
            </a:r>
            <a:r>
              <a:rPr sz="1800" spc="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A </a:t>
            </a:r>
            <a:r>
              <a:rPr sz="1800" spc="-4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PLAN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0760" y="1465707"/>
            <a:ext cx="5367020" cy="758190"/>
            <a:chOff x="3040760" y="1465707"/>
            <a:chExt cx="5367020" cy="758190"/>
          </a:xfrm>
        </p:grpSpPr>
        <p:sp>
          <p:nvSpPr>
            <p:cNvPr id="8" name="object 8"/>
            <p:cNvSpPr/>
            <p:nvPr/>
          </p:nvSpPr>
          <p:spPr>
            <a:xfrm>
              <a:off x="3059810" y="1484757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5208650" y="0"/>
                  </a:moveTo>
                  <a:lnTo>
                    <a:pt x="120014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4" y="720089"/>
                  </a:lnTo>
                  <a:lnTo>
                    <a:pt x="5208650" y="720089"/>
                  </a:lnTo>
                  <a:lnTo>
                    <a:pt x="5255317" y="710660"/>
                  </a:lnTo>
                  <a:lnTo>
                    <a:pt x="5293471" y="684942"/>
                  </a:lnTo>
                  <a:lnTo>
                    <a:pt x="5319218" y="646795"/>
                  </a:lnTo>
                  <a:lnTo>
                    <a:pt x="5328666" y="600075"/>
                  </a:lnTo>
                  <a:lnTo>
                    <a:pt x="5328666" y="120014"/>
                  </a:lnTo>
                  <a:lnTo>
                    <a:pt x="5319218" y="73294"/>
                  </a:lnTo>
                  <a:lnTo>
                    <a:pt x="5293471" y="35147"/>
                  </a:lnTo>
                  <a:lnTo>
                    <a:pt x="5255317" y="9429"/>
                  </a:lnTo>
                  <a:lnTo>
                    <a:pt x="520865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9810" y="1484757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5208650" y="0"/>
                  </a:lnTo>
                  <a:lnTo>
                    <a:pt x="5255317" y="9429"/>
                  </a:lnTo>
                  <a:lnTo>
                    <a:pt x="5293471" y="35147"/>
                  </a:lnTo>
                  <a:lnTo>
                    <a:pt x="5319218" y="73294"/>
                  </a:lnTo>
                  <a:lnTo>
                    <a:pt x="5328666" y="120014"/>
                  </a:lnTo>
                  <a:lnTo>
                    <a:pt x="5328666" y="600075"/>
                  </a:lnTo>
                  <a:lnTo>
                    <a:pt x="5319218" y="646795"/>
                  </a:lnTo>
                  <a:lnTo>
                    <a:pt x="5293471" y="684942"/>
                  </a:lnTo>
                  <a:lnTo>
                    <a:pt x="5255317" y="710660"/>
                  </a:lnTo>
                  <a:lnTo>
                    <a:pt x="5208650" y="720089"/>
                  </a:lnTo>
                  <a:lnTo>
                    <a:pt x="120014" y="720089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381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07638" y="1680209"/>
            <a:ext cx="403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Constantia"/>
                <a:cs typeface="Constantia"/>
              </a:rPr>
              <a:t>PRO 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FORMA</a:t>
            </a:r>
            <a:r>
              <a:rPr sz="1800" spc="-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INCOME</a:t>
            </a:r>
            <a:r>
              <a:rPr sz="1800" spc="-2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onstantia"/>
                <a:cs typeface="Constantia"/>
              </a:rPr>
              <a:t>STATEMENT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40760" y="2401823"/>
            <a:ext cx="5367020" cy="758190"/>
            <a:chOff x="3040760" y="2401823"/>
            <a:chExt cx="5367020" cy="758190"/>
          </a:xfrm>
        </p:grpSpPr>
        <p:sp>
          <p:nvSpPr>
            <p:cNvPr id="12" name="object 12"/>
            <p:cNvSpPr/>
            <p:nvPr/>
          </p:nvSpPr>
          <p:spPr>
            <a:xfrm>
              <a:off x="3059810" y="2420873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5208650" y="0"/>
                  </a:moveTo>
                  <a:lnTo>
                    <a:pt x="120014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4" y="720089"/>
                  </a:lnTo>
                  <a:lnTo>
                    <a:pt x="5208650" y="720089"/>
                  </a:lnTo>
                  <a:lnTo>
                    <a:pt x="5255317" y="710660"/>
                  </a:lnTo>
                  <a:lnTo>
                    <a:pt x="5293471" y="684942"/>
                  </a:lnTo>
                  <a:lnTo>
                    <a:pt x="5319218" y="646795"/>
                  </a:lnTo>
                  <a:lnTo>
                    <a:pt x="5328666" y="600075"/>
                  </a:lnTo>
                  <a:lnTo>
                    <a:pt x="5328666" y="120014"/>
                  </a:lnTo>
                  <a:lnTo>
                    <a:pt x="5319218" y="73294"/>
                  </a:lnTo>
                  <a:lnTo>
                    <a:pt x="5293471" y="35147"/>
                  </a:lnTo>
                  <a:lnTo>
                    <a:pt x="5255317" y="9429"/>
                  </a:lnTo>
                  <a:lnTo>
                    <a:pt x="520865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59810" y="2420873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5208650" y="0"/>
                  </a:lnTo>
                  <a:lnTo>
                    <a:pt x="5255317" y="9429"/>
                  </a:lnTo>
                  <a:lnTo>
                    <a:pt x="5293471" y="35147"/>
                  </a:lnTo>
                  <a:lnTo>
                    <a:pt x="5319218" y="73294"/>
                  </a:lnTo>
                  <a:lnTo>
                    <a:pt x="5328666" y="120014"/>
                  </a:lnTo>
                  <a:lnTo>
                    <a:pt x="5328666" y="600075"/>
                  </a:lnTo>
                  <a:lnTo>
                    <a:pt x="5319218" y="646795"/>
                  </a:lnTo>
                  <a:lnTo>
                    <a:pt x="5293471" y="684942"/>
                  </a:lnTo>
                  <a:lnTo>
                    <a:pt x="5255317" y="710660"/>
                  </a:lnTo>
                  <a:lnTo>
                    <a:pt x="5208650" y="720089"/>
                  </a:lnTo>
                  <a:lnTo>
                    <a:pt x="120014" y="720089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381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87697" y="2616453"/>
            <a:ext cx="307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Constantia"/>
                <a:cs typeface="Constantia"/>
              </a:rPr>
              <a:t>PRO</a:t>
            </a:r>
            <a:r>
              <a:rPr sz="1800" spc="-3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FORMA</a:t>
            </a:r>
            <a:r>
              <a:rPr sz="18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CASH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nstantia"/>
                <a:cs typeface="Constantia"/>
              </a:rPr>
              <a:t>FLOW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40760" y="3337940"/>
            <a:ext cx="5367020" cy="758190"/>
            <a:chOff x="3040760" y="3337940"/>
            <a:chExt cx="5367020" cy="758190"/>
          </a:xfrm>
        </p:grpSpPr>
        <p:sp>
          <p:nvSpPr>
            <p:cNvPr id="16" name="object 16"/>
            <p:cNvSpPr/>
            <p:nvPr/>
          </p:nvSpPr>
          <p:spPr>
            <a:xfrm>
              <a:off x="3059810" y="3356990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5208650" y="0"/>
                  </a:moveTo>
                  <a:lnTo>
                    <a:pt x="120014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4" y="720090"/>
                  </a:lnTo>
                  <a:lnTo>
                    <a:pt x="5208650" y="720090"/>
                  </a:lnTo>
                  <a:lnTo>
                    <a:pt x="5255317" y="710660"/>
                  </a:lnTo>
                  <a:lnTo>
                    <a:pt x="5293471" y="684942"/>
                  </a:lnTo>
                  <a:lnTo>
                    <a:pt x="5319218" y="646795"/>
                  </a:lnTo>
                  <a:lnTo>
                    <a:pt x="5328666" y="600075"/>
                  </a:lnTo>
                  <a:lnTo>
                    <a:pt x="5328666" y="120014"/>
                  </a:lnTo>
                  <a:lnTo>
                    <a:pt x="5319218" y="73294"/>
                  </a:lnTo>
                  <a:lnTo>
                    <a:pt x="5293471" y="35147"/>
                  </a:lnTo>
                  <a:lnTo>
                    <a:pt x="5255317" y="9429"/>
                  </a:lnTo>
                  <a:lnTo>
                    <a:pt x="520865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59810" y="3356990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5208650" y="0"/>
                  </a:lnTo>
                  <a:lnTo>
                    <a:pt x="5255317" y="9429"/>
                  </a:lnTo>
                  <a:lnTo>
                    <a:pt x="5293471" y="35147"/>
                  </a:lnTo>
                  <a:lnTo>
                    <a:pt x="5319218" y="73294"/>
                  </a:lnTo>
                  <a:lnTo>
                    <a:pt x="5328666" y="120014"/>
                  </a:lnTo>
                  <a:lnTo>
                    <a:pt x="5328666" y="600075"/>
                  </a:lnTo>
                  <a:lnTo>
                    <a:pt x="5319218" y="646795"/>
                  </a:lnTo>
                  <a:lnTo>
                    <a:pt x="5293471" y="684942"/>
                  </a:lnTo>
                  <a:lnTo>
                    <a:pt x="5255317" y="710660"/>
                  </a:lnTo>
                  <a:lnTo>
                    <a:pt x="5208650" y="720090"/>
                  </a:lnTo>
                  <a:lnTo>
                    <a:pt x="120014" y="720090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38099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32834" y="3552570"/>
            <a:ext cx="318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Constantia"/>
                <a:cs typeface="Constantia"/>
              </a:rPr>
              <a:t>PRO</a:t>
            </a:r>
            <a:r>
              <a:rPr sz="18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FORMA</a:t>
            </a:r>
            <a:r>
              <a:rPr sz="1800" spc="-5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BALANCE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SHEET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12770" y="4274058"/>
            <a:ext cx="5367020" cy="758190"/>
            <a:chOff x="3112770" y="4274058"/>
            <a:chExt cx="5367020" cy="758190"/>
          </a:xfrm>
        </p:grpSpPr>
        <p:sp>
          <p:nvSpPr>
            <p:cNvPr id="20" name="object 20"/>
            <p:cNvSpPr/>
            <p:nvPr/>
          </p:nvSpPr>
          <p:spPr>
            <a:xfrm>
              <a:off x="3131820" y="4293108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5208651" y="0"/>
                  </a:moveTo>
                  <a:lnTo>
                    <a:pt x="120015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5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5" y="720090"/>
                  </a:lnTo>
                  <a:lnTo>
                    <a:pt x="5208651" y="720090"/>
                  </a:lnTo>
                  <a:lnTo>
                    <a:pt x="5255317" y="710660"/>
                  </a:lnTo>
                  <a:lnTo>
                    <a:pt x="5293471" y="684942"/>
                  </a:lnTo>
                  <a:lnTo>
                    <a:pt x="5319218" y="646795"/>
                  </a:lnTo>
                  <a:lnTo>
                    <a:pt x="5328665" y="600075"/>
                  </a:lnTo>
                  <a:lnTo>
                    <a:pt x="5328665" y="120015"/>
                  </a:lnTo>
                  <a:lnTo>
                    <a:pt x="5319218" y="73294"/>
                  </a:lnTo>
                  <a:lnTo>
                    <a:pt x="5293471" y="35147"/>
                  </a:lnTo>
                  <a:lnTo>
                    <a:pt x="5255317" y="9429"/>
                  </a:lnTo>
                  <a:lnTo>
                    <a:pt x="520865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31820" y="4293108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0" y="120015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5" y="0"/>
                  </a:lnTo>
                  <a:lnTo>
                    <a:pt x="5208651" y="0"/>
                  </a:lnTo>
                  <a:lnTo>
                    <a:pt x="5255317" y="9429"/>
                  </a:lnTo>
                  <a:lnTo>
                    <a:pt x="5293471" y="35147"/>
                  </a:lnTo>
                  <a:lnTo>
                    <a:pt x="5319218" y="73294"/>
                  </a:lnTo>
                  <a:lnTo>
                    <a:pt x="5328665" y="120015"/>
                  </a:lnTo>
                  <a:lnTo>
                    <a:pt x="5328665" y="600075"/>
                  </a:lnTo>
                  <a:lnTo>
                    <a:pt x="5319218" y="646795"/>
                  </a:lnTo>
                  <a:lnTo>
                    <a:pt x="5293471" y="684942"/>
                  </a:lnTo>
                  <a:lnTo>
                    <a:pt x="5255317" y="710660"/>
                  </a:lnTo>
                  <a:lnTo>
                    <a:pt x="5208651" y="720090"/>
                  </a:lnTo>
                  <a:lnTo>
                    <a:pt x="120015" y="720090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5"/>
                  </a:lnTo>
                  <a:close/>
                </a:path>
              </a:pathLst>
            </a:custGeom>
            <a:ln w="38099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61459" y="4488942"/>
            <a:ext cx="247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BREAK</a:t>
            </a:r>
            <a:r>
              <a:rPr sz="1800" spc="-6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EVEN</a:t>
            </a:r>
            <a:r>
              <a:rPr sz="18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nstantia"/>
                <a:cs typeface="Constantia"/>
              </a:rPr>
              <a:t>ANALYSIS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12770" y="5210175"/>
            <a:ext cx="5367020" cy="758190"/>
            <a:chOff x="3112770" y="5210175"/>
            <a:chExt cx="5367020" cy="758190"/>
          </a:xfrm>
        </p:grpSpPr>
        <p:sp>
          <p:nvSpPr>
            <p:cNvPr id="24" name="object 24"/>
            <p:cNvSpPr/>
            <p:nvPr/>
          </p:nvSpPr>
          <p:spPr>
            <a:xfrm>
              <a:off x="3131820" y="5229225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5208651" y="0"/>
                  </a:moveTo>
                  <a:lnTo>
                    <a:pt x="120015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5"/>
                  </a:lnTo>
                  <a:lnTo>
                    <a:pt x="0" y="600036"/>
                  </a:lnTo>
                  <a:lnTo>
                    <a:pt x="9429" y="646751"/>
                  </a:lnTo>
                  <a:lnTo>
                    <a:pt x="35147" y="684899"/>
                  </a:lnTo>
                  <a:lnTo>
                    <a:pt x="73294" y="710620"/>
                  </a:lnTo>
                  <a:lnTo>
                    <a:pt x="120015" y="720051"/>
                  </a:lnTo>
                  <a:lnTo>
                    <a:pt x="5208651" y="720051"/>
                  </a:lnTo>
                  <a:lnTo>
                    <a:pt x="5255317" y="710620"/>
                  </a:lnTo>
                  <a:lnTo>
                    <a:pt x="5293471" y="684899"/>
                  </a:lnTo>
                  <a:lnTo>
                    <a:pt x="5319218" y="646751"/>
                  </a:lnTo>
                  <a:lnTo>
                    <a:pt x="5328665" y="600036"/>
                  </a:lnTo>
                  <a:lnTo>
                    <a:pt x="5328665" y="120015"/>
                  </a:lnTo>
                  <a:lnTo>
                    <a:pt x="5319218" y="73294"/>
                  </a:lnTo>
                  <a:lnTo>
                    <a:pt x="5293471" y="35147"/>
                  </a:lnTo>
                  <a:lnTo>
                    <a:pt x="5255317" y="9429"/>
                  </a:lnTo>
                  <a:lnTo>
                    <a:pt x="520865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1820" y="5229225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89">
                  <a:moveTo>
                    <a:pt x="0" y="120015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5" y="0"/>
                  </a:lnTo>
                  <a:lnTo>
                    <a:pt x="5208651" y="0"/>
                  </a:lnTo>
                  <a:lnTo>
                    <a:pt x="5255317" y="9429"/>
                  </a:lnTo>
                  <a:lnTo>
                    <a:pt x="5293471" y="35147"/>
                  </a:lnTo>
                  <a:lnTo>
                    <a:pt x="5319218" y="73294"/>
                  </a:lnTo>
                  <a:lnTo>
                    <a:pt x="5328665" y="120015"/>
                  </a:lnTo>
                  <a:lnTo>
                    <a:pt x="5328665" y="600036"/>
                  </a:lnTo>
                  <a:lnTo>
                    <a:pt x="5319218" y="646751"/>
                  </a:lnTo>
                  <a:lnTo>
                    <a:pt x="5293471" y="684899"/>
                  </a:lnTo>
                  <a:lnTo>
                    <a:pt x="5255317" y="710620"/>
                  </a:lnTo>
                  <a:lnTo>
                    <a:pt x="5208651" y="720051"/>
                  </a:lnTo>
                  <a:lnTo>
                    <a:pt x="120015" y="720051"/>
                  </a:lnTo>
                  <a:lnTo>
                    <a:pt x="73294" y="710620"/>
                  </a:lnTo>
                  <a:lnTo>
                    <a:pt x="35147" y="684899"/>
                  </a:lnTo>
                  <a:lnTo>
                    <a:pt x="9429" y="646751"/>
                  </a:lnTo>
                  <a:lnTo>
                    <a:pt x="0" y="600036"/>
                  </a:lnTo>
                  <a:lnTo>
                    <a:pt x="0" y="120015"/>
                  </a:lnTo>
                  <a:close/>
                </a:path>
              </a:pathLst>
            </a:custGeom>
            <a:ln w="381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71215" y="5288026"/>
            <a:ext cx="4848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0" marR="5080" indent="-191135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Constantia"/>
                <a:cs typeface="Constantia"/>
              </a:rPr>
              <a:t>PRO 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FORMA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SOURCES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AND </a:t>
            </a:r>
            <a:r>
              <a:rPr sz="1800" spc="-20" dirty="0">
                <a:solidFill>
                  <a:srgbClr val="FFFFFF"/>
                </a:solidFill>
                <a:latin typeface="Constantia"/>
                <a:cs typeface="Constantia"/>
              </a:rPr>
              <a:t>APPLICATION </a:t>
            </a:r>
            <a:r>
              <a:rPr sz="1800" spc="-44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FUND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40760" y="601598"/>
            <a:ext cx="5367020" cy="758190"/>
            <a:chOff x="3040760" y="601598"/>
            <a:chExt cx="5367020" cy="758190"/>
          </a:xfrm>
        </p:grpSpPr>
        <p:sp>
          <p:nvSpPr>
            <p:cNvPr id="28" name="object 28"/>
            <p:cNvSpPr/>
            <p:nvPr/>
          </p:nvSpPr>
          <p:spPr>
            <a:xfrm>
              <a:off x="3059810" y="620648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90">
                  <a:moveTo>
                    <a:pt x="5208650" y="0"/>
                  </a:moveTo>
                  <a:lnTo>
                    <a:pt x="120014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4" y="720089"/>
                  </a:lnTo>
                  <a:lnTo>
                    <a:pt x="5208650" y="720089"/>
                  </a:lnTo>
                  <a:lnTo>
                    <a:pt x="5255317" y="710660"/>
                  </a:lnTo>
                  <a:lnTo>
                    <a:pt x="5293471" y="684942"/>
                  </a:lnTo>
                  <a:lnTo>
                    <a:pt x="5319218" y="646795"/>
                  </a:lnTo>
                  <a:lnTo>
                    <a:pt x="5328666" y="600075"/>
                  </a:lnTo>
                  <a:lnTo>
                    <a:pt x="5328666" y="120014"/>
                  </a:lnTo>
                  <a:lnTo>
                    <a:pt x="5319218" y="73294"/>
                  </a:lnTo>
                  <a:lnTo>
                    <a:pt x="5293471" y="35147"/>
                  </a:lnTo>
                  <a:lnTo>
                    <a:pt x="5255317" y="9429"/>
                  </a:lnTo>
                  <a:lnTo>
                    <a:pt x="520865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59810" y="620648"/>
              <a:ext cx="5328920" cy="720090"/>
            </a:xfrm>
            <a:custGeom>
              <a:avLst/>
              <a:gdLst/>
              <a:ahLst/>
              <a:cxnLst/>
              <a:rect l="l" t="t" r="r" b="b"/>
              <a:pathLst>
                <a:path w="5328920" h="720090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5208650" y="0"/>
                  </a:lnTo>
                  <a:lnTo>
                    <a:pt x="5255317" y="9429"/>
                  </a:lnTo>
                  <a:lnTo>
                    <a:pt x="5293471" y="35147"/>
                  </a:lnTo>
                  <a:lnTo>
                    <a:pt x="5319218" y="73294"/>
                  </a:lnTo>
                  <a:lnTo>
                    <a:pt x="5328666" y="120014"/>
                  </a:lnTo>
                  <a:lnTo>
                    <a:pt x="5328666" y="600075"/>
                  </a:lnTo>
                  <a:lnTo>
                    <a:pt x="5319218" y="646795"/>
                  </a:lnTo>
                  <a:lnTo>
                    <a:pt x="5293471" y="684942"/>
                  </a:lnTo>
                  <a:lnTo>
                    <a:pt x="5255317" y="710660"/>
                  </a:lnTo>
                  <a:lnTo>
                    <a:pt x="5208650" y="720089"/>
                  </a:lnTo>
                  <a:lnTo>
                    <a:pt x="120014" y="720089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381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26509" y="815721"/>
            <a:ext cx="3799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onstantia"/>
                <a:cs typeface="Constantia"/>
              </a:rPr>
              <a:t>OPERATING</a:t>
            </a:r>
            <a:r>
              <a:rPr sz="1800" spc="-5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AND </a:t>
            </a:r>
            <a:r>
              <a:rPr sz="1800" spc="-25" dirty="0">
                <a:solidFill>
                  <a:srgbClr val="FFFFFF"/>
                </a:solidFill>
                <a:latin typeface="Constantia"/>
                <a:cs typeface="Constantia"/>
              </a:rPr>
              <a:t>CAPITAL</a:t>
            </a:r>
            <a:r>
              <a:rPr sz="18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BUDGET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44551"/>
            <a:ext cx="8084184" cy="525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Operating </a:t>
            </a:r>
            <a:r>
              <a:rPr sz="2600" b="1" dirty="0">
                <a:latin typeface="Constantia"/>
                <a:cs typeface="Constantia"/>
              </a:rPr>
              <a:t>and </a:t>
            </a:r>
            <a:r>
              <a:rPr sz="2600" b="1" spc="-5" dirty="0">
                <a:latin typeface="Constantia"/>
                <a:cs typeface="Constantia"/>
              </a:rPr>
              <a:t>capital </a:t>
            </a:r>
            <a:r>
              <a:rPr sz="2600" b="1" spc="-15" dirty="0">
                <a:latin typeface="Constantia"/>
                <a:cs typeface="Constantia"/>
              </a:rPr>
              <a:t>budget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5" dirty="0">
                <a:latin typeface="Constantia"/>
                <a:cs typeface="Constantia"/>
              </a:rPr>
              <a:t>before </a:t>
            </a:r>
            <a:r>
              <a:rPr sz="2600" spc="-10" dirty="0">
                <a:latin typeface="Constantia"/>
                <a:cs typeface="Constantia"/>
              </a:rPr>
              <a:t>developing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forma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income</a:t>
            </a:r>
            <a:r>
              <a:rPr sz="2600" spc="-5" dirty="0">
                <a:latin typeface="Constantia"/>
                <a:cs typeface="Constantia"/>
              </a:rPr>
              <a:t> statement</a:t>
            </a:r>
            <a:r>
              <a:rPr sz="2600" dirty="0">
                <a:latin typeface="Constantia"/>
                <a:cs typeface="Constantia"/>
              </a:rPr>
              <a:t> ,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entrepreneur</a:t>
            </a:r>
            <a:r>
              <a:rPr sz="2600" spc="-5" dirty="0">
                <a:latin typeface="Constantia"/>
                <a:cs typeface="Constantia"/>
              </a:rPr>
              <a:t> should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prepare </a:t>
            </a:r>
            <a:r>
              <a:rPr sz="2600" spc="-5" dirty="0">
                <a:latin typeface="Constantia"/>
                <a:cs typeface="Constantia"/>
              </a:rPr>
              <a:t>operating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capital </a:t>
            </a:r>
            <a:r>
              <a:rPr sz="2600" spc="-20" dirty="0">
                <a:latin typeface="Constantia"/>
                <a:cs typeface="Constantia"/>
              </a:rPr>
              <a:t>budgets. </a:t>
            </a:r>
            <a:r>
              <a:rPr sz="2600" dirty="0">
                <a:latin typeface="Constantia"/>
                <a:cs typeface="Constantia"/>
              </a:rPr>
              <a:t>If </a:t>
            </a: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 running sole </a:t>
            </a:r>
            <a:r>
              <a:rPr sz="2600" spc="-10" dirty="0">
                <a:latin typeface="Constantia"/>
                <a:cs typeface="Constantia"/>
              </a:rPr>
              <a:t>trading </a:t>
            </a:r>
            <a:r>
              <a:rPr sz="2600" spc="-15" dirty="0">
                <a:latin typeface="Constantia"/>
                <a:cs typeface="Constantia"/>
              </a:rPr>
              <a:t>concern 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lang="en-US" sz="2600" spc="-5" dirty="0">
                <a:latin typeface="Constantia"/>
                <a:cs typeface="Constantia"/>
              </a:rPr>
              <a:t>he</a:t>
            </a:r>
            <a:r>
              <a:rPr sz="2600" spc="-5" dirty="0">
                <a:latin typeface="Constantia"/>
                <a:cs typeface="Constantia"/>
              </a:rPr>
              <a:t>n </a:t>
            </a:r>
            <a:r>
              <a:rPr sz="2600" dirty="0">
                <a:latin typeface="Constantia"/>
                <a:cs typeface="Constantia"/>
              </a:rPr>
              <a:t>he </a:t>
            </a:r>
            <a:r>
              <a:rPr sz="2600" spc="-10" dirty="0">
                <a:latin typeface="Constantia"/>
                <a:cs typeface="Constantia"/>
              </a:rPr>
              <a:t>is </a:t>
            </a:r>
            <a:r>
              <a:rPr sz="2600" spc="-5" dirty="0">
                <a:latin typeface="Constantia"/>
                <a:cs typeface="Constantia"/>
              </a:rPr>
              <a:t>responsible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 </a:t>
            </a:r>
            <a:r>
              <a:rPr sz="2600" spc="-15" dirty="0">
                <a:latin typeface="Constantia"/>
                <a:cs typeface="Constantia"/>
              </a:rPr>
              <a:t>budgeting </a:t>
            </a:r>
            <a:r>
              <a:rPr sz="2600" spc="-5" dirty="0">
                <a:latin typeface="Constantia"/>
                <a:cs typeface="Constantia"/>
              </a:rPr>
              <a:t>decision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if it is partnership or other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form of legal </a:t>
            </a:r>
            <a:r>
              <a:rPr sz="2600" spc="-20" dirty="0">
                <a:latin typeface="Constantia"/>
                <a:cs typeface="Constantia"/>
              </a:rPr>
              <a:t>concern </a:t>
            </a:r>
            <a:r>
              <a:rPr sz="2600" spc="-5" dirty="0">
                <a:latin typeface="Constantia"/>
                <a:cs typeface="Constantia"/>
              </a:rPr>
              <a:t>then </a:t>
            </a:r>
            <a:r>
              <a:rPr sz="2600" spc="-10" dirty="0">
                <a:latin typeface="Constantia"/>
                <a:cs typeface="Constantia"/>
              </a:rPr>
              <a:t>budgeting </a:t>
            </a:r>
            <a:r>
              <a:rPr sz="2600" spc="-5" dirty="0">
                <a:latin typeface="Constantia"/>
                <a:cs typeface="Constantia"/>
              </a:rPr>
              <a:t>decisions </a:t>
            </a:r>
            <a:r>
              <a:rPr sz="2600" spc="-15" dirty="0">
                <a:latin typeface="Constantia"/>
                <a:cs typeface="Constantia"/>
              </a:rPr>
              <a:t>are </a:t>
            </a:r>
            <a:r>
              <a:rPr sz="2600" spc="-45" dirty="0">
                <a:latin typeface="Constantia"/>
                <a:cs typeface="Constantia"/>
              </a:rPr>
              <a:t>to 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ta</a:t>
            </a:r>
            <a:r>
              <a:rPr sz="2600" spc="-60" dirty="0">
                <a:latin typeface="Constantia"/>
                <a:cs typeface="Constantia"/>
              </a:rPr>
              <a:t>k</a:t>
            </a:r>
            <a:r>
              <a:rPr sz="2600" dirty="0">
                <a:latin typeface="Constantia"/>
                <a:cs typeface="Constantia"/>
              </a:rPr>
              <a:t>en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assig</a:t>
            </a:r>
            <a:r>
              <a:rPr sz="2600" spc="-1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member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usines</a:t>
            </a:r>
            <a:r>
              <a:rPr sz="2600" spc="-4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.</a:t>
            </a:r>
          </a:p>
          <a:p>
            <a:pPr marL="286385" marR="10795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Pro </a:t>
            </a:r>
            <a:r>
              <a:rPr sz="2600" b="1" spc="-5" dirty="0">
                <a:latin typeface="Constantia"/>
                <a:cs typeface="Constantia"/>
              </a:rPr>
              <a:t>forma </a:t>
            </a:r>
            <a:r>
              <a:rPr sz="2600" b="1" dirty="0">
                <a:latin typeface="Constantia"/>
                <a:cs typeface="Constantia"/>
              </a:rPr>
              <a:t>of </a:t>
            </a:r>
            <a:r>
              <a:rPr sz="2600" b="1" spc="-10" dirty="0">
                <a:latin typeface="Constantia"/>
                <a:cs typeface="Constantia"/>
              </a:rPr>
              <a:t>income </a:t>
            </a:r>
            <a:r>
              <a:rPr sz="2600" b="1" spc="-5" dirty="0">
                <a:latin typeface="Constantia"/>
                <a:cs typeface="Constantia"/>
              </a:rPr>
              <a:t>statement </a:t>
            </a:r>
            <a:r>
              <a:rPr sz="2600" b="1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refers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projected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net </a:t>
            </a:r>
            <a:r>
              <a:rPr sz="2600" dirty="0">
                <a:latin typeface="Constantia"/>
                <a:cs typeface="Constantia"/>
              </a:rPr>
              <a:t>profit </a:t>
            </a:r>
            <a:r>
              <a:rPr sz="2600" spc="-10" dirty="0">
                <a:latin typeface="Constantia"/>
                <a:cs typeface="Constantia"/>
              </a:rPr>
              <a:t>calculated from </a:t>
            </a:r>
            <a:r>
              <a:rPr sz="2600" spc="-15" dirty="0">
                <a:latin typeface="Constantia"/>
                <a:cs typeface="Constantia"/>
              </a:rPr>
              <a:t>projected </a:t>
            </a:r>
            <a:r>
              <a:rPr sz="2600" spc="-20" dirty="0">
                <a:latin typeface="Constantia"/>
                <a:cs typeface="Constantia"/>
              </a:rPr>
              <a:t>revenues </a:t>
            </a:r>
            <a:r>
              <a:rPr sz="2600" spc="-10" dirty="0">
                <a:latin typeface="Constantia"/>
                <a:cs typeface="Constantia"/>
              </a:rPr>
              <a:t>minus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projected </a:t>
            </a:r>
            <a:r>
              <a:rPr sz="2600" spc="-15" dirty="0">
                <a:latin typeface="Constantia"/>
                <a:cs typeface="Constantia"/>
              </a:rPr>
              <a:t>costs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expenses. </a:t>
            </a:r>
            <a:r>
              <a:rPr sz="2600" spc="-35" dirty="0">
                <a:latin typeface="Constantia"/>
                <a:cs typeface="Constantia"/>
              </a:rPr>
              <a:t>It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spc="-10" dirty="0">
                <a:latin typeface="Constantia"/>
                <a:cs typeface="Constantia"/>
              </a:rPr>
              <a:t>comprise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sales on </a:t>
            </a:r>
            <a:r>
              <a:rPr sz="2600" spc="-10" dirty="0">
                <a:latin typeface="Constantia"/>
                <a:cs typeface="Constantia"/>
              </a:rPr>
              <a:t>monthly basis, insight </a:t>
            </a:r>
            <a:r>
              <a:rPr sz="2600" spc="-5" dirty="0">
                <a:latin typeface="Constantia"/>
                <a:cs typeface="Constantia"/>
              </a:rPr>
              <a:t>on </a:t>
            </a:r>
            <a:r>
              <a:rPr sz="2600" spc="-10" dirty="0">
                <a:latin typeface="Constantia"/>
                <a:cs typeface="Constantia"/>
              </a:rPr>
              <a:t>operating expenses,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salaries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wages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</a:t>
            </a:r>
            <a:r>
              <a:rPr sz="2600" spc="-10" dirty="0">
                <a:latin typeface="Constantia"/>
                <a:cs typeface="Constantia"/>
              </a:rPr>
              <a:t> highlight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total</a:t>
            </a:r>
            <a:r>
              <a:rPr sz="2600" spc="-5" dirty="0">
                <a:latin typeface="Constantia"/>
                <a:cs typeface="Constantia"/>
              </a:rPr>
              <a:t> number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of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employees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employed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company.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535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88441"/>
            <a:ext cx="8081645" cy="4462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Proforma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cash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35" dirty="0">
                <a:latin typeface="Constantia"/>
                <a:cs typeface="Constantia"/>
              </a:rPr>
              <a:t>flow</a:t>
            </a:r>
            <a:r>
              <a:rPr sz="2600" b="1" spc="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refers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projected</a:t>
            </a:r>
            <a:r>
              <a:rPr sz="2600" spc="-5" dirty="0">
                <a:latin typeface="Constantia"/>
                <a:cs typeface="Constantia"/>
              </a:rPr>
              <a:t> cash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available </a:t>
            </a:r>
            <a:r>
              <a:rPr sz="2600" spc="-10" dirty="0">
                <a:latin typeface="Constantia"/>
                <a:cs typeface="Constantia"/>
              </a:rPr>
              <a:t>calculated </a:t>
            </a:r>
            <a:r>
              <a:rPr sz="2600" spc="-15" dirty="0">
                <a:latin typeface="Constantia"/>
                <a:cs typeface="Constantia"/>
              </a:rPr>
              <a:t>from projected </a:t>
            </a:r>
            <a:r>
              <a:rPr sz="2600" spc="-5" dirty="0">
                <a:latin typeface="Constantia"/>
                <a:cs typeface="Constantia"/>
              </a:rPr>
              <a:t>cash </a:t>
            </a:r>
            <a:r>
              <a:rPr sz="2600" spc="-10" dirty="0">
                <a:latin typeface="Constantia"/>
                <a:cs typeface="Constantia"/>
              </a:rPr>
              <a:t>accumulation </a:t>
            </a:r>
            <a:r>
              <a:rPr sz="2600" spc="-5" dirty="0">
                <a:latin typeface="Constantia"/>
                <a:cs typeface="Constantia"/>
              </a:rPr>
              <a:t> minus </a:t>
            </a:r>
            <a:r>
              <a:rPr sz="2600" spc="-15" dirty="0">
                <a:latin typeface="Constantia"/>
                <a:cs typeface="Constantia"/>
              </a:rPr>
              <a:t>projected </a:t>
            </a:r>
            <a:r>
              <a:rPr sz="2600" spc="-5" dirty="0">
                <a:latin typeface="Constantia"/>
                <a:cs typeface="Constantia"/>
              </a:rPr>
              <a:t>cash dismemberment.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It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0" dirty="0">
                <a:latin typeface="Constantia"/>
                <a:cs typeface="Constantia"/>
              </a:rPr>
              <a:t>result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difference</a:t>
            </a:r>
            <a:r>
              <a:rPr sz="2600" spc="-10" dirty="0">
                <a:latin typeface="Constantia"/>
                <a:cs typeface="Constantia"/>
              </a:rPr>
              <a:t> between</a:t>
            </a:r>
            <a:r>
              <a:rPr sz="2600" spc="-5" dirty="0">
                <a:latin typeface="Constantia"/>
                <a:cs typeface="Constantia"/>
              </a:rPr>
              <a:t> actual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cash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receipts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cash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payments.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Cash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30" dirty="0">
                <a:latin typeface="Constantia"/>
                <a:cs typeface="Constantia"/>
              </a:rPr>
              <a:t>flow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takes</a:t>
            </a:r>
            <a:r>
              <a:rPr sz="2600" spc="-15" dirty="0">
                <a:latin typeface="Constantia"/>
                <a:cs typeface="Constantia"/>
              </a:rPr>
              <a:t> place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</a:t>
            </a:r>
            <a:r>
              <a:rPr sz="2600" spc="-10" dirty="0">
                <a:latin typeface="Constantia"/>
                <a:cs typeface="Constantia"/>
              </a:rPr>
              <a:t> only </a:t>
            </a:r>
            <a:r>
              <a:rPr sz="2600" spc="-5" dirty="0">
                <a:latin typeface="Constantia"/>
                <a:cs typeface="Constantia"/>
              </a:rPr>
              <a:t> when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payments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made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or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received.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Proforma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balance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sheet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summarizes</a:t>
            </a:r>
            <a:r>
              <a:rPr sz="2600" spc="-5" dirty="0">
                <a:latin typeface="Constantia"/>
                <a:cs typeface="Constantia"/>
              </a:rPr>
              <a:t> 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assets,</a:t>
            </a:r>
            <a:r>
              <a:rPr sz="2600" spc="-5" dirty="0">
                <a:latin typeface="Constantia"/>
                <a:cs typeface="Constantia"/>
              </a:rPr>
              <a:t> liabilities,</a:t>
            </a:r>
            <a:r>
              <a:rPr sz="2600" dirty="0">
                <a:latin typeface="Constantia"/>
                <a:cs typeface="Constantia"/>
              </a:rPr>
              <a:t> 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worth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new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venture. </a:t>
            </a:r>
            <a:r>
              <a:rPr sz="2600" spc="-10" dirty="0">
                <a:latin typeface="Constantia"/>
                <a:cs typeface="Constantia"/>
              </a:rPr>
              <a:t>Balance </a:t>
            </a:r>
            <a:r>
              <a:rPr sz="2600" dirty="0">
                <a:latin typeface="Constantia"/>
                <a:cs typeface="Constantia"/>
              </a:rPr>
              <a:t>sheet </a:t>
            </a:r>
            <a:r>
              <a:rPr sz="2600" spc="-10" dirty="0">
                <a:latin typeface="Constantia"/>
                <a:cs typeface="Constantia"/>
              </a:rPr>
              <a:t>represents </a:t>
            </a:r>
            <a:r>
              <a:rPr sz="2600" spc="-5" dirty="0">
                <a:latin typeface="Constantia"/>
                <a:cs typeface="Constantia"/>
              </a:rPr>
              <a:t>the position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 </a:t>
            </a:r>
            <a:r>
              <a:rPr sz="2600" spc="-10" dirty="0">
                <a:latin typeface="Constantia"/>
                <a:cs typeface="Constantia"/>
              </a:rPr>
              <a:t>at </a:t>
            </a:r>
            <a:r>
              <a:rPr sz="2600" dirty="0">
                <a:latin typeface="Constantia"/>
                <a:cs typeface="Constantia"/>
              </a:rPr>
              <a:t>end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65" dirty="0">
                <a:latin typeface="Constantia"/>
                <a:cs typeface="Constantia"/>
              </a:rPr>
              <a:t>year. </a:t>
            </a:r>
            <a:r>
              <a:rPr sz="2600" spc="-5" dirty="0">
                <a:latin typeface="Constantia"/>
                <a:cs typeface="Constantia"/>
              </a:rPr>
              <a:t>Assets </a:t>
            </a:r>
            <a:r>
              <a:rPr sz="2600" spc="-10" dirty="0">
                <a:latin typeface="Constantia"/>
                <a:cs typeface="Constantia"/>
              </a:rPr>
              <a:t>represent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items </a:t>
            </a:r>
            <a:r>
              <a:rPr sz="2600" spc="-5" dirty="0">
                <a:latin typeface="Constantia"/>
                <a:cs typeface="Constantia"/>
              </a:rPr>
              <a:t>that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owned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available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venture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operation.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84820" cy="4462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Break </a:t>
            </a:r>
            <a:r>
              <a:rPr sz="2600" b="1" spc="-20" dirty="0">
                <a:latin typeface="Constantia"/>
                <a:cs typeface="Constantia"/>
              </a:rPr>
              <a:t>even </a:t>
            </a:r>
            <a:r>
              <a:rPr sz="2600" b="1" spc="-10" dirty="0">
                <a:latin typeface="Constantia"/>
                <a:cs typeface="Constantia"/>
              </a:rPr>
              <a:t>analysis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5" dirty="0">
                <a:latin typeface="Constantia"/>
                <a:cs typeface="Constantia"/>
              </a:rPr>
              <a:t>in initial </a:t>
            </a:r>
            <a:r>
              <a:rPr sz="2600" spc="-15" dirty="0">
                <a:latin typeface="Constantia"/>
                <a:cs typeface="Constantia"/>
              </a:rPr>
              <a:t>stage </a:t>
            </a:r>
            <a:r>
              <a:rPr sz="2600" spc="-10" dirty="0">
                <a:latin typeface="Constantia"/>
                <a:cs typeface="Constantia"/>
              </a:rPr>
              <a:t>is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required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20" dirty="0">
                <a:latin typeface="Constantia"/>
                <a:cs typeface="Constantia"/>
              </a:rPr>
              <a:t>know </a:t>
            </a:r>
            <a:r>
              <a:rPr sz="2600" spc="-10" dirty="0">
                <a:latin typeface="Constantia"/>
                <a:cs typeface="Constantia"/>
              </a:rPr>
              <a:t>when </a:t>
            </a:r>
            <a:r>
              <a:rPr sz="2600" dirty="0">
                <a:latin typeface="Constantia"/>
                <a:cs typeface="Constantia"/>
              </a:rPr>
              <a:t>profit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0" dirty="0">
                <a:latin typeface="Constantia"/>
                <a:cs typeface="Constantia"/>
              </a:rPr>
              <a:t>achieved which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 </a:t>
            </a:r>
            <a:r>
              <a:rPr sz="2600" spc="-5" dirty="0">
                <a:latin typeface="Constantia"/>
                <a:cs typeface="Constantia"/>
              </a:rPr>
              <a:t>help </a:t>
            </a:r>
            <a:r>
              <a:rPr sz="2600" dirty="0">
                <a:latin typeface="Constantia"/>
                <a:cs typeface="Constantia"/>
              </a:rPr>
              <a:t>him </a:t>
            </a:r>
            <a:r>
              <a:rPr sz="2600" spc="-5" dirty="0">
                <a:latin typeface="Constantia"/>
                <a:cs typeface="Constantia"/>
              </a:rPr>
              <a:t>understand </a:t>
            </a:r>
            <a:r>
              <a:rPr sz="2600" dirty="0">
                <a:latin typeface="Constantia"/>
                <a:cs typeface="Constantia"/>
              </a:rPr>
              <a:t>financial </a:t>
            </a:r>
            <a:r>
              <a:rPr sz="2600" spc="-10" dirty="0">
                <a:latin typeface="Constantia"/>
                <a:cs typeface="Constantia"/>
              </a:rPr>
              <a:t>potential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tart </a:t>
            </a:r>
            <a:r>
              <a:rPr sz="2600" spc="-10" dirty="0">
                <a:latin typeface="Constantia"/>
                <a:cs typeface="Constantia"/>
              </a:rPr>
              <a:t>up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business.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BEA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useful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technique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analyze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how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many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units </a:t>
            </a:r>
            <a:r>
              <a:rPr sz="2600" spc="-35" dirty="0">
                <a:latin typeface="Constantia"/>
                <a:cs typeface="Constantia"/>
              </a:rPr>
              <a:t>have </a:t>
            </a:r>
            <a:r>
              <a:rPr sz="2600" dirty="0">
                <a:latin typeface="Constantia"/>
                <a:cs typeface="Constantia"/>
              </a:rPr>
              <a:t>been sold </a:t>
            </a:r>
            <a:r>
              <a:rPr sz="2600" spc="-5" dirty="0">
                <a:latin typeface="Constantia"/>
                <a:cs typeface="Constantia"/>
              </a:rPr>
              <a:t>or </a:t>
            </a:r>
            <a:r>
              <a:rPr sz="2600" spc="-20" dirty="0">
                <a:latin typeface="Constantia"/>
                <a:cs typeface="Constantia"/>
              </a:rPr>
              <a:t>how </a:t>
            </a:r>
            <a:r>
              <a:rPr sz="2600" spc="-5" dirty="0">
                <a:latin typeface="Constantia"/>
                <a:cs typeface="Constantia"/>
              </a:rPr>
              <a:t>much sales </a:t>
            </a:r>
            <a:r>
              <a:rPr sz="2600" spc="-10" dirty="0">
                <a:latin typeface="Constantia"/>
                <a:cs typeface="Constantia"/>
              </a:rPr>
              <a:t>order </a:t>
            </a:r>
            <a:r>
              <a:rPr sz="2600" spc="-30" dirty="0">
                <a:latin typeface="Constantia"/>
                <a:cs typeface="Constantia"/>
              </a:rPr>
              <a:t>have </a:t>
            </a:r>
            <a:r>
              <a:rPr sz="2600" spc="-45" dirty="0">
                <a:latin typeface="Constantia"/>
                <a:cs typeface="Constantia"/>
              </a:rPr>
              <a:t>to 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achieved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order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break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even.</a:t>
            </a:r>
            <a:r>
              <a:rPr sz="2600" spc="-10" dirty="0">
                <a:latin typeface="Constantia"/>
                <a:cs typeface="Constantia"/>
              </a:rPr>
              <a:t> Break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</a:t>
            </a:r>
            <a:r>
              <a:rPr sz="2600" spc="-10" dirty="0">
                <a:latin typeface="Constantia"/>
                <a:cs typeface="Constantia"/>
              </a:rPr>
              <a:t> is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volume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sales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where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venture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neither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makes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profit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loss.</a:t>
            </a:r>
            <a:endParaRPr sz="2600">
              <a:latin typeface="Constantia"/>
              <a:cs typeface="Constantia"/>
            </a:endParaRPr>
          </a:p>
          <a:p>
            <a:pPr marL="286385" marR="8890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Proforma </a:t>
            </a:r>
            <a:r>
              <a:rPr sz="2600" b="1" spc="-5" dirty="0">
                <a:latin typeface="Constantia"/>
                <a:cs typeface="Constantia"/>
              </a:rPr>
              <a:t>for </a:t>
            </a:r>
            <a:r>
              <a:rPr sz="2600" b="1" spc="-20" dirty="0">
                <a:latin typeface="Constantia"/>
                <a:cs typeface="Constantia"/>
              </a:rPr>
              <a:t>sources </a:t>
            </a:r>
            <a:r>
              <a:rPr sz="2600" b="1" spc="-5" dirty="0">
                <a:latin typeface="Constantia"/>
                <a:cs typeface="Constantia"/>
              </a:rPr>
              <a:t>and application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funds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summarizes </a:t>
            </a:r>
            <a:r>
              <a:rPr sz="2600" spc="-10" dirty="0">
                <a:latin typeface="Constantia"/>
                <a:cs typeface="Constantia"/>
              </a:rPr>
              <a:t>projected </a:t>
            </a:r>
            <a:r>
              <a:rPr sz="2600" spc="-15" dirty="0">
                <a:latin typeface="Constantia"/>
                <a:cs typeface="Constantia"/>
              </a:rPr>
              <a:t>source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fund </a:t>
            </a:r>
            <a:r>
              <a:rPr sz="2600" spc="-15" dirty="0">
                <a:latin typeface="Constantia"/>
                <a:cs typeface="Constantia"/>
              </a:rPr>
              <a:t>available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venture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how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these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funds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distributed.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6752" y="353948"/>
            <a:ext cx="7281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Constantia"/>
                <a:cs typeface="Constantia"/>
              </a:rPr>
              <a:t>CONTENTS</a:t>
            </a:r>
            <a:r>
              <a:rPr sz="3600" b="1" spc="-25" dirty="0">
                <a:latin typeface="Constantia"/>
                <a:cs typeface="Constantia"/>
              </a:rPr>
              <a:t> </a:t>
            </a:r>
            <a:r>
              <a:rPr sz="3600" b="1" dirty="0">
                <a:latin typeface="Constantia"/>
                <a:cs typeface="Constantia"/>
              </a:rPr>
              <a:t>OF</a:t>
            </a:r>
            <a:r>
              <a:rPr sz="3600" b="1" spc="-25" dirty="0">
                <a:latin typeface="Constantia"/>
                <a:cs typeface="Constantia"/>
              </a:rPr>
              <a:t> </a:t>
            </a:r>
            <a:r>
              <a:rPr sz="3600" b="1" spc="-35" dirty="0">
                <a:latin typeface="Constantia"/>
                <a:cs typeface="Constantia"/>
              </a:rPr>
              <a:t>PROJECT</a:t>
            </a:r>
            <a:r>
              <a:rPr sz="3600" b="1" spc="-105" dirty="0">
                <a:latin typeface="Constantia"/>
                <a:cs typeface="Constantia"/>
              </a:rPr>
              <a:t> </a:t>
            </a:r>
            <a:r>
              <a:rPr sz="3600" b="1" spc="-20" dirty="0">
                <a:latin typeface="Constantia"/>
                <a:cs typeface="Constantia"/>
              </a:rPr>
              <a:t>REPORT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46784"/>
            <a:ext cx="8081645" cy="48552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69900" marR="5715" indent="-457200" algn="just">
              <a:lnSpc>
                <a:spcPct val="90000"/>
              </a:lnSpc>
              <a:spcBef>
                <a:spcPts val="415"/>
              </a:spcBef>
              <a:buClr>
                <a:srgbClr val="9F2936"/>
              </a:buClr>
              <a:buSzPct val="84615"/>
              <a:buAutoNum type="arabicPeriod"/>
              <a:tabLst>
                <a:tab pos="469900" algn="l"/>
              </a:tabLst>
            </a:pPr>
            <a:r>
              <a:rPr sz="2600" b="1" spc="-30" dirty="0">
                <a:latin typeface="Constantia"/>
                <a:cs typeface="Constantia"/>
              </a:rPr>
              <a:t>Cover</a:t>
            </a:r>
            <a:r>
              <a:rPr sz="2600" b="1" spc="-2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page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page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5" dirty="0">
                <a:latin typeface="Constantia"/>
                <a:cs typeface="Constantia"/>
              </a:rPr>
              <a:t> should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contain </a:t>
            </a:r>
            <a:r>
              <a:rPr sz="2600" spc="-5" dirty="0">
                <a:latin typeface="Constantia"/>
                <a:cs typeface="Constantia"/>
              </a:rPr>
              <a:t>the title of the project, name, address so </a:t>
            </a:r>
            <a:r>
              <a:rPr sz="2600" spc="-10" dirty="0">
                <a:latin typeface="Constantia"/>
                <a:cs typeface="Constantia"/>
              </a:rPr>
              <a:t>that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readers</a:t>
            </a:r>
            <a:r>
              <a:rPr sz="2600" spc="-5" dirty="0">
                <a:latin typeface="Constantia"/>
                <a:cs typeface="Constantia"/>
              </a:rPr>
              <a:t> 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5" dirty="0">
                <a:latin typeface="Constantia"/>
                <a:cs typeface="Constantia"/>
              </a:rPr>
              <a:t> can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easily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contact </a:t>
            </a:r>
            <a:r>
              <a:rPr sz="2600" spc="-10" dirty="0">
                <a:latin typeface="Constantia"/>
                <a:cs typeface="Constantia"/>
              </a:rPr>
              <a:t> entrepreneur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relating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queries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report.</a:t>
            </a:r>
            <a:endParaRPr sz="2600">
              <a:latin typeface="Constantia"/>
              <a:cs typeface="Constantia"/>
            </a:endParaRPr>
          </a:p>
          <a:p>
            <a:pPr marL="469900" marR="5080" indent="-457200" algn="just">
              <a:lnSpc>
                <a:spcPct val="90000"/>
              </a:lnSpc>
              <a:spcBef>
                <a:spcPts val="600"/>
              </a:spcBef>
              <a:buClr>
                <a:srgbClr val="9F2936"/>
              </a:buClr>
              <a:buSzPct val="84615"/>
              <a:buAutoNum type="arabicPeriod"/>
              <a:tabLst>
                <a:tab pos="469900" algn="l"/>
              </a:tabLst>
            </a:pPr>
            <a:r>
              <a:rPr sz="2600" b="1" spc="-40" dirty="0">
                <a:latin typeface="Constantia"/>
                <a:cs typeface="Constantia"/>
              </a:rPr>
              <a:t>Table </a:t>
            </a:r>
            <a:r>
              <a:rPr sz="2600" b="1" dirty="0">
                <a:latin typeface="Constantia"/>
                <a:cs typeface="Constantia"/>
              </a:rPr>
              <a:t>of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contents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table of </a:t>
            </a:r>
            <a:r>
              <a:rPr sz="2600" spc="-20" dirty="0">
                <a:latin typeface="Constantia"/>
                <a:cs typeface="Constantia"/>
              </a:rPr>
              <a:t>content </a:t>
            </a:r>
            <a:r>
              <a:rPr sz="2600" spc="-15" dirty="0">
                <a:latin typeface="Constantia"/>
                <a:cs typeface="Constantia"/>
              </a:rPr>
              <a:t>are </a:t>
            </a:r>
            <a:r>
              <a:rPr sz="2600" spc="-10" dirty="0">
                <a:latin typeface="Constantia"/>
                <a:cs typeface="Constantia"/>
              </a:rPr>
              <a:t>compiled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after </a:t>
            </a:r>
            <a:r>
              <a:rPr sz="2600" spc="-5" dirty="0">
                <a:latin typeface="Constantia"/>
                <a:cs typeface="Constantia"/>
              </a:rPr>
              <a:t>the main </a:t>
            </a:r>
            <a:r>
              <a:rPr sz="2600" spc="-10" dirty="0">
                <a:latin typeface="Constantia"/>
                <a:cs typeface="Constantia"/>
              </a:rPr>
              <a:t>body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10" dirty="0">
                <a:latin typeface="Constantia"/>
                <a:cs typeface="Constantia"/>
              </a:rPr>
              <a:t>project report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dirty="0">
                <a:latin typeface="Constantia"/>
                <a:cs typeface="Constantia"/>
              </a:rPr>
              <a:t>finalized.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Topics </a:t>
            </a:r>
            <a:r>
              <a:rPr sz="2600" spc="-35" dirty="0">
                <a:latin typeface="Constantia"/>
                <a:cs typeface="Constantia"/>
              </a:rPr>
              <a:t>covered </a:t>
            </a:r>
            <a:r>
              <a:rPr sz="2600" spc="-5" dirty="0">
                <a:latin typeface="Constantia"/>
                <a:cs typeface="Constantia"/>
              </a:rPr>
              <a:t>in the </a:t>
            </a:r>
            <a:r>
              <a:rPr sz="2600" spc="-10" dirty="0">
                <a:latin typeface="Constantia"/>
                <a:cs typeface="Constantia"/>
              </a:rPr>
              <a:t>project report along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page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number</a:t>
            </a:r>
            <a:r>
              <a:rPr sz="2600" spc="-5" dirty="0">
                <a:latin typeface="Constantia"/>
                <a:cs typeface="Constantia"/>
              </a:rPr>
              <a:t> should</a:t>
            </a:r>
            <a:r>
              <a:rPr sz="2600" dirty="0">
                <a:latin typeface="Constantia"/>
                <a:cs typeface="Constantia"/>
              </a:rPr>
              <a:t> 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mentioned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report.</a:t>
            </a:r>
            <a:endParaRPr sz="2600">
              <a:latin typeface="Constantia"/>
              <a:cs typeface="Constantia"/>
            </a:endParaRPr>
          </a:p>
          <a:p>
            <a:pPr marL="469900" marR="7620" indent="-457200" algn="just">
              <a:lnSpc>
                <a:spcPts val="2810"/>
              </a:lnSpc>
              <a:spcBef>
                <a:spcPts val="640"/>
              </a:spcBef>
              <a:buClr>
                <a:srgbClr val="9F2936"/>
              </a:buClr>
              <a:buSzPct val="84615"/>
              <a:buAutoNum type="arabicPeriod"/>
              <a:tabLst>
                <a:tab pos="469900" algn="l"/>
              </a:tabLst>
            </a:pPr>
            <a:r>
              <a:rPr sz="2600" b="1" spc="-20" dirty="0">
                <a:latin typeface="Constantia"/>
                <a:cs typeface="Constantia"/>
              </a:rPr>
              <a:t>Executive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summary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written </a:t>
            </a:r>
            <a:r>
              <a:rPr sz="2600" spc="-10" dirty="0">
                <a:latin typeface="Constantia"/>
                <a:cs typeface="Constantia"/>
              </a:rPr>
              <a:t>after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completion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project report as </a:t>
            </a:r>
            <a:r>
              <a:rPr sz="2600" spc="-5" dirty="0">
                <a:latin typeface="Constantia"/>
                <a:cs typeface="Constantia"/>
              </a:rPr>
              <a:t>it </a:t>
            </a:r>
            <a:r>
              <a:rPr sz="2600" spc="-20" dirty="0">
                <a:latin typeface="Constantia"/>
                <a:cs typeface="Constantia"/>
              </a:rPr>
              <a:t>gives </a:t>
            </a:r>
            <a:r>
              <a:rPr sz="2600" spc="-5" dirty="0">
                <a:latin typeface="Constantia"/>
                <a:cs typeface="Constantia"/>
              </a:rPr>
              <a:t>brief </a:t>
            </a:r>
            <a:r>
              <a:rPr sz="2600" dirty="0">
                <a:latin typeface="Constantia"/>
                <a:cs typeface="Constantia"/>
              </a:rPr>
              <a:t>gist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project. </a:t>
            </a:r>
            <a:r>
              <a:rPr sz="2600" dirty="0">
                <a:latin typeface="Constantia"/>
                <a:cs typeface="Constantia"/>
              </a:rPr>
              <a:t>Length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20" dirty="0">
                <a:latin typeface="Constantia"/>
                <a:cs typeface="Constantia"/>
              </a:rPr>
              <a:t>executive </a:t>
            </a:r>
            <a:r>
              <a:rPr sz="2600" spc="5" dirty="0">
                <a:latin typeface="Constantia"/>
                <a:cs typeface="Constantia"/>
              </a:rPr>
              <a:t>summary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spc="-10" dirty="0">
                <a:latin typeface="Constantia"/>
                <a:cs typeface="Constantia"/>
              </a:rPr>
              <a:t>not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65" dirty="0">
                <a:latin typeface="Constantia"/>
                <a:cs typeface="Constantia"/>
              </a:rPr>
              <a:t>x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eed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mo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55" dirty="0">
                <a:latin typeface="Constantia"/>
                <a:cs typeface="Constantia"/>
              </a:rPr>
              <a:t>w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65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4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72237"/>
            <a:ext cx="8080375" cy="5650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Font typeface="Constantia"/>
              <a:buAutoNum type="arabicPeriod" startAt="4"/>
              <a:tabLst>
                <a:tab pos="441325" algn="l"/>
              </a:tabLst>
            </a:pPr>
            <a:r>
              <a:rPr sz="2600" b="1" spc="-15" dirty="0">
                <a:latin typeface="Constantia"/>
                <a:cs typeface="Constantia"/>
              </a:rPr>
              <a:t>Company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information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and</a:t>
            </a:r>
            <a:r>
              <a:rPr sz="2600" b="1" dirty="0">
                <a:latin typeface="Constantia"/>
                <a:cs typeface="Constantia"/>
              </a:rPr>
              <a:t> industry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here</a:t>
            </a:r>
            <a:r>
              <a:rPr sz="2600" spc="-5" dirty="0">
                <a:latin typeface="Constantia"/>
                <a:cs typeface="Constantia"/>
              </a:rPr>
              <a:t> they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 explain the ownership form of the </a:t>
            </a:r>
            <a:r>
              <a:rPr sz="2600" spc="-45" dirty="0">
                <a:latin typeface="Constantia"/>
                <a:cs typeface="Constantia"/>
              </a:rPr>
              <a:t>company, 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contain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reason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venturing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into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proposed business plan, </a:t>
            </a:r>
            <a:r>
              <a:rPr sz="2600" spc="-25" dirty="0">
                <a:latin typeface="Constantia"/>
                <a:cs typeface="Constantia"/>
              </a:rPr>
              <a:t>how </a:t>
            </a:r>
            <a:r>
              <a:rPr sz="2600" spc="-10" dirty="0">
                <a:latin typeface="Constantia"/>
                <a:cs typeface="Constantia"/>
              </a:rPr>
              <a:t>do </a:t>
            </a:r>
            <a:r>
              <a:rPr sz="2600" spc="-30" dirty="0">
                <a:latin typeface="Constantia"/>
                <a:cs typeface="Constantia"/>
              </a:rPr>
              <a:t>you </a:t>
            </a:r>
            <a:r>
              <a:rPr sz="2600" spc="-5" dirty="0">
                <a:latin typeface="Constantia"/>
                <a:cs typeface="Constantia"/>
              </a:rPr>
              <a:t>plan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spc="5" dirty="0">
                <a:latin typeface="Constantia"/>
                <a:cs typeface="Constantia"/>
              </a:rPr>
              <a:t>satisfy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needs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expectation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potential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customers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existing </a:t>
            </a:r>
            <a:r>
              <a:rPr sz="2600" spc="-15" dirty="0">
                <a:latin typeface="Constantia"/>
                <a:cs typeface="Constantia"/>
              </a:rPr>
              <a:t>competitors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30" dirty="0">
                <a:latin typeface="Constantia"/>
                <a:cs typeface="Constantia"/>
              </a:rPr>
              <a:t>industry. </a:t>
            </a:r>
            <a:r>
              <a:rPr sz="2600" spc="-35" dirty="0">
                <a:latin typeface="Constantia"/>
                <a:cs typeface="Constantia"/>
              </a:rPr>
              <a:t>It </a:t>
            </a:r>
            <a:r>
              <a:rPr sz="2600" spc="-5" dirty="0">
                <a:latin typeface="Constantia"/>
                <a:cs typeface="Constantia"/>
              </a:rPr>
              <a:t>should also </a:t>
            </a:r>
            <a:r>
              <a:rPr sz="2600" spc="-10" dirty="0">
                <a:latin typeface="Constantia"/>
                <a:cs typeface="Constantia"/>
              </a:rPr>
              <a:t>include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20" dirty="0">
                <a:latin typeface="Constantia"/>
                <a:cs typeface="Constantia"/>
              </a:rPr>
              <a:t>W</a:t>
            </a:r>
            <a:r>
              <a:rPr sz="2600" spc="-3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ana</a:t>
            </a:r>
            <a:r>
              <a:rPr sz="2600" spc="-35" dirty="0">
                <a:latin typeface="Constantia"/>
                <a:cs typeface="Constantia"/>
              </a:rPr>
              <a:t>l</a:t>
            </a:r>
            <a:r>
              <a:rPr sz="2600" spc="-3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sis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om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5" dirty="0">
                <a:latin typeface="Constantia"/>
                <a:cs typeface="Constantia"/>
              </a:rPr>
              <a:t>n</a:t>
            </a:r>
            <a:r>
              <a:rPr sz="2600" spc="-26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Font typeface="Constantia"/>
              <a:buAutoNum type="arabicPeriod" startAt="4"/>
              <a:tabLst>
                <a:tab pos="395605" algn="l"/>
              </a:tabLst>
            </a:pPr>
            <a:r>
              <a:rPr sz="2600" b="1" spc="-25" dirty="0">
                <a:latin typeface="Constantia"/>
                <a:cs typeface="Constantia"/>
              </a:rPr>
              <a:t>Technical </a:t>
            </a:r>
            <a:r>
              <a:rPr sz="2600" b="1" spc="-10" dirty="0">
                <a:latin typeface="Constantia"/>
                <a:cs typeface="Constantia"/>
              </a:rPr>
              <a:t>plan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in this part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10" dirty="0">
                <a:latin typeface="Constantia"/>
                <a:cs typeface="Constantia"/>
              </a:rPr>
              <a:t>report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key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aspect </a:t>
            </a:r>
            <a:r>
              <a:rPr sz="2600" spc="-10" dirty="0">
                <a:latin typeface="Constantia"/>
                <a:cs typeface="Constantia"/>
              </a:rPr>
              <a:t>analyzed </a:t>
            </a:r>
            <a:r>
              <a:rPr sz="2600" spc="-5" dirty="0">
                <a:latin typeface="Constantia"/>
                <a:cs typeface="Constantia"/>
              </a:rPr>
              <a:t>during the technical feasibility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5" dirty="0">
                <a:latin typeface="Constantia"/>
                <a:cs typeface="Constantia"/>
              </a:rPr>
              <a:t> should</a:t>
            </a:r>
            <a:r>
              <a:rPr sz="2600" dirty="0">
                <a:latin typeface="Constantia"/>
                <a:cs typeface="Constantia"/>
              </a:rPr>
              <a:t> be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highlighted.</a:t>
            </a:r>
            <a:r>
              <a:rPr sz="2600" spc="-5" dirty="0">
                <a:latin typeface="Constantia"/>
                <a:cs typeface="Constantia"/>
              </a:rPr>
              <a:t> 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choice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product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dirty="0">
                <a:latin typeface="Constantia"/>
                <a:cs typeface="Constantia"/>
              </a:rPr>
              <a:t>service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offered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be justified.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5" dirty="0">
                <a:latin typeface="Constantia"/>
                <a:cs typeface="Constantia"/>
              </a:rPr>
              <a:t> should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5" dirty="0">
                <a:latin typeface="Constantia"/>
                <a:cs typeface="Constantia"/>
              </a:rPr>
              <a:t>able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explain </a:t>
            </a:r>
            <a:r>
              <a:rPr sz="2600" spc="-20" dirty="0">
                <a:latin typeface="Constantia"/>
                <a:cs typeface="Constantia"/>
              </a:rPr>
              <a:t>how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product </a:t>
            </a:r>
            <a:r>
              <a:rPr sz="2600" spc="-5" dirty="0">
                <a:latin typeface="Constantia"/>
                <a:cs typeface="Constantia"/>
              </a:rPr>
              <a:t>of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company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creative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innovative</a:t>
            </a:r>
            <a:r>
              <a:rPr sz="2600" spc="-15" dirty="0">
                <a:latin typeface="Constantia"/>
                <a:cs typeface="Constantia"/>
              </a:rPr>
              <a:t> from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existing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product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market.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0" y="6324600"/>
            <a:ext cx="33508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 dirty="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7957"/>
            <a:ext cx="8083550" cy="5223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Font typeface="Constantia"/>
              <a:buAutoNum type="arabicPeriod" startAt="6"/>
              <a:tabLst>
                <a:tab pos="351155" algn="l"/>
              </a:tabLst>
            </a:pPr>
            <a:r>
              <a:rPr dirty="0"/>
              <a:t>	</a:t>
            </a:r>
            <a:r>
              <a:rPr sz="2400" b="1" spc="-10" dirty="0">
                <a:latin typeface="Constantia"/>
                <a:cs typeface="Constantia"/>
              </a:rPr>
              <a:t>Marketing </a:t>
            </a:r>
            <a:r>
              <a:rPr sz="2400" b="1" spc="-5" dirty="0">
                <a:latin typeface="Constantia"/>
                <a:cs typeface="Constantia"/>
              </a:rPr>
              <a:t>plan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5" dirty="0">
                <a:latin typeface="Constantia"/>
                <a:cs typeface="Constantia"/>
              </a:rPr>
              <a:t>this aspect of the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dirty="0">
                <a:latin typeface="Constantia"/>
                <a:cs typeface="Constantia"/>
              </a:rPr>
              <a:t>should </a:t>
            </a:r>
            <a:r>
              <a:rPr sz="2400" spc="-5" dirty="0">
                <a:latin typeface="Constantia"/>
                <a:cs typeface="Constantia"/>
              </a:rPr>
              <a:t>focus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 the </a:t>
            </a:r>
            <a:r>
              <a:rPr sz="2400" dirty="0">
                <a:latin typeface="Constantia"/>
                <a:cs typeface="Constantia"/>
              </a:rPr>
              <a:t>industry and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5" dirty="0">
                <a:latin typeface="Constantia"/>
                <a:cs typeface="Constantia"/>
              </a:rPr>
              <a:t>feasibility </a:t>
            </a:r>
            <a:r>
              <a:rPr sz="2400" spc="-15" dirty="0">
                <a:latin typeface="Constantia"/>
                <a:cs typeface="Constantia"/>
              </a:rPr>
              <a:t>conducted </a:t>
            </a:r>
            <a:r>
              <a:rPr sz="2400" dirty="0">
                <a:latin typeface="Constantia"/>
                <a:cs typeface="Constantia"/>
              </a:rPr>
              <a:t>at </a:t>
            </a:r>
            <a:r>
              <a:rPr sz="2400" spc="-5" dirty="0">
                <a:latin typeface="Constantia"/>
                <a:cs typeface="Constantia"/>
              </a:rPr>
              <a:t>earlier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stage. </a:t>
            </a:r>
            <a:r>
              <a:rPr sz="2400" spc="-35" dirty="0">
                <a:latin typeface="Constantia"/>
                <a:cs typeface="Constantia"/>
              </a:rPr>
              <a:t>It </a:t>
            </a:r>
            <a:r>
              <a:rPr sz="2400" spc="-5" dirty="0">
                <a:latin typeface="Constantia"/>
                <a:cs typeface="Constantia"/>
              </a:rPr>
              <a:t>should describe about the pricing </a:t>
            </a:r>
            <a:r>
              <a:rPr sz="2400" spc="-35" dirty="0">
                <a:latin typeface="Constantia"/>
                <a:cs typeface="Constantia"/>
              </a:rPr>
              <a:t>policy, </a:t>
            </a:r>
            <a:r>
              <a:rPr sz="2400" dirty="0">
                <a:latin typeface="Constantia"/>
                <a:cs typeface="Constantia"/>
              </a:rPr>
              <a:t>findings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research, </a:t>
            </a:r>
            <a:r>
              <a:rPr sz="2400" spc="-20" dirty="0">
                <a:latin typeface="Constantia"/>
                <a:cs typeface="Constantia"/>
              </a:rPr>
              <a:t>how large </a:t>
            </a:r>
            <a:r>
              <a:rPr sz="2400" dirty="0">
                <a:latin typeface="Constantia"/>
                <a:cs typeface="Constantia"/>
              </a:rPr>
              <a:t>is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spc="-10" dirty="0">
                <a:latin typeface="Constantia"/>
                <a:cs typeface="Constantia"/>
              </a:rPr>
              <a:t>for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offered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by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40" dirty="0">
                <a:latin typeface="Constantia"/>
                <a:cs typeface="Constantia"/>
              </a:rPr>
              <a:t>company,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details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about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marketing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strategy </a:t>
            </a:r>
            <a:r>
              <a:rPr sz="2400" spc="-10" dirty="0">
                <a:latin typeface="Constantia"/>
                <a:cs typeface="Constantia"/>
              </a:rPr>
              <a:t>adopted </a:t>
            </a:r>
            <a:r>
              <a:rPr sz="2400" spc="-15" dirty="0">
                <a:latin typeface="Constantia"/>
                <a:cs typeface="Constantia"/>
              </a:rPr>
              <a:t>by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company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5" dirty="0">
                <a:latin typeface="Constantia"/>
                <a:cs typeface="Constantia"/>
              </a:rPr>
              <a:t>promote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product,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target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customers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focusing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on.</a:t>
            </a:r>
            <a:endParaRPr sz="2400">
              <a:latin typeface="Constantia"/>
              <a:cs typeface="Constantia"/>
            </a:endParaRPr>
          </a:p>
          <a:p>
            <a:pPr marL="286385" marR="9525" indent="-274320" algn="just">
              <a:lnSpc>
                <a:spcPct val="100000"/>
              </a:lnSpc>
              <a:spcBef>
                <a:spcPts val="605"/>
              </a:spcBef>
              <a:buFont typeface="Constantia"/>
              <a:buAutoNum type="arabicPeriod" startAt="6"/>
              <a:tabLst>
                <a:tab pos="355600" algn="l"/>
              </a:tabLst>
            </a:pPr>
            <a:r>
              <a:rPr dirty="0"/>
              <a:t>	</a:t>
            </a:r>
            <a:r>
              <a:rPr sz="2400" b="1" spc="-10" dirty="0">
                <a:latin typeface="Constantia"/>
                <a:cs typeface="Constantia"/>
              </a:rPr>
              <a:t>Operations </a:t>
            </a:r>
            <a:r>
              <a:rPr sz="2400" b="1" spc="-5" dirty="0">
                <a:latin typeface="Constantia"/>
                <a:cs typeface="Constantia"/>
              </a:rPr>
              <a:t>plan </a:t>
            </a:r>
            <a:r>
              <a:rPr sz="2400" dirty="0">
                <a:latin typeface="Constantia"/>
                <a:cs typeface="Constantia"/>
              </a:rPr>
              <a:t>: it </a:t>
            </a:r>
            <a:r>
              <a:rPr sz="2400" spc="-10" dirty="0">
                <a:latin typeface="Constantia"/>
                <a:cs typeface="Constantia"/>
              </a:rPr>
              <a:t>describes </a:t>
            </a:r>
            <a:r>
              <a:rPr sz="2400" spc="-5" dirty="0">
                <a:latin typeface="Constantia"/>
                <a:cs typeface="Constantia"/>
              </a:rPr>
              <a:t>about the manufacturing </a:t>
            </a:r>
            <a:r>
              <a:rPr sz="2400" dirty="0">
                <a:latin typeface="Constantia"/>
                <a:cs typeface="Constantia"/>
              </a:rPr>
              <a:t> and service </a:t>
            </a:r>
            <a:r>
              <a:rPr sz="2400" spc="-10" dirty="0">
                <a:latin typeface="Constantia"/>
                <a:cs typeface="Constantia"/>
              </a:rPr>
              <a:t>delivery </a:t>
            </a:r>
            <a:r>
              <a:rPr sz="2400" spc="-15" dirty="0">
                <a:latin typeface="Constantia"/>
                <a:cs typeface="Constantia"/>
              </a:rPr>
              <a:t>process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0" dirty="0">
                <a:latin typeface="Constantia"/>
                <a:cs typeface="Constantia"/>
              </a:rPr>
              <a:t>utilized </a:t>
            </a:r>
            <a:r>
              <a:rPr sz="2400" spc="-5" dirty="0">
                <a:latin typeface="Constantia"/>
                <a:cs typeface="Constantia"/>
              </a:rPr>
              <a:t>for </a:t>
            </a:r>
            <a:r>
              <a:rPr sz="2400" spc="-10" dirty="0">
                <a:latin typeface="Constantia"/>
                <a:cs typeface="Constantia"/>
              </a:rPr>
              <a:t>production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chosen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dirty="0">
                <a:latin typeface="Constantia"/>
                <a:cs typeface="Constantia"/>
              </a:rPr>
              <a:t>and service. </a:t>
            </a:r>
            <a:r>
              <a:rPr sz="2400" spc="-30" dirty="0">
                <a:latin typeface="Constantia"/>
                <a:cs typeface="Constantia"/>
              </a:rPr>
              <a:t>It </a:t>
            </a:r>
            <a:r>
              <a:rPr sz="2400" spc="-5" dirty="0">
                <a:latin typeface="Constantia"/>
                <a:cs typeface="Constantia"/>
              </a:rPr>
              <a:t>should </a:t>
            </a:r>
            <a:r>
              <a:rPr sz="2400" spc="-10" dirty="0">
                <a:latin typeface="Constantia"/>
                <a:cs typeface="Constantia"/>
              </a:rPr>
              <a:t>explain </a:t>
            </a:r>
            <a:r>
              <a:rPr sz="2400" spc="-5" dirty="0">
                <a:latin typeface="Constantia"/>
                <a:cs typeface="Constantia"/>
              </a:rPr>
              <a:t>about 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innovation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brought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process</a:t>
            </a:r>
            <a:r>
              <a:rPr sz="2400" spc="-5" dirty="0">
                <a:latin typeface="Constantia"/>
                <a:cs typeface="Constantia"/>
              </a:rPr>
              <a:t> 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production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which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makes </a:t>
            </a:r>
            <a:r>
              <a:rPr sz="2400" dirty="0">
                <a:latin typeface="Constantia"/>
                <a:cs typeface="Constantia"/>
              </a:rPr>
              <a:t>it </a:t>
            </a:r>
            <a:r>
              <a:rPr sz="2400" spc="-15" dirty="0">
                <a:latin typeface="Constantia"/>
                <a:cs typeface="Constantia"/>
              </a:rPr>
              <a:t>better </a:t>
            </a:r>
            <a:r>
              <a:rPr sz="2400" spc="-10" dirty="0">
                <a:latin typeface="Constantia"/>
                <a:cs typeface="Constantia"/>
              </a:rPr>
              <a:t>when compared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existing </a:t>
            </a:r>
            <a:r>
              <a:rPr sz="2400" spc="-15" dirty="0">
                <a:latin typeface="Constantia"/>
                <a:cs typeface="Constantia"/>
              </a:rPr>
              <a:t>competitors. </a:t>
            </a:r>
            <a:r>
              <a:rPr sz="2400" spc="-60" dirty="0">
                <a:latin typeface="Constantia"/>
                <a:cs typeface="Constantia"/>
              </a:rPr>
              <a:t>It 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 also </a:t>
            </a:r>
            <a:r>
              <a:rPr sz="2400" spc="-5" dirty="0">
                <a:latin typeface="Constantia"/>
                <a:cs typeface="Constantia"/>
              </a:rPr>
              <a:t>focus on the location, </a:t>
            </a:r>
            <a:r>
              <a:rPr sz="2400" spc="-10" dirty="0">
                <a:latin typeface="Constantia"/>
                <a:cs typeface="Constantia"/>
              </a:rPr>
              <a:t>availability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5" dirty="0">
                <a:latin typeface="Constantia"/>
                <a:cs typeface="Constantia"/>
              </a:rPr>
              <a:t>resources </a:t>
            </a:r>
            <a:r>
              <a:rPr sz="2400" spc="-10" dirty="0">
                <a:latin typeface="Constantia"/>
                <a:cs typeface="Constantia"/>
              </a:rPr>
              <a:t> required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production.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09498"/>
            <a:ext cx="8083550" cy="54063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marR="5080" indent="-274320" algn="just">
              <a:lnSpc>
                <a:spcPct val="90000"/>
              </a:lnSpc>
              <a:spcBef>
                <a:spcPts val="385"/>
              </a:spcBef>
              <a:buFont typeface="Constantia"/>
              <a:buAutoNum type="arabicPeriod" startAt="8"/>
              <a:tabLst>
                <a:tab pos="418465" algn="l"/>
              </a:tabLst>
            </a:pPr>
            <a:r>
              <a:rPr dirty="0"/>
              <a:t>	</a:t>
            </a:r>
            <a:r>
              <a:rPr sz="2400" b="1" spc="-5" dirty="0">
                <a:latin typeface="Constantia"/>
                <a:cs typeface="Constantia"/>
              </a:rPr>
              <a:t>Organizational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plan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gives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information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about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management team who </a:t>
            </a:r>
            <a:r>
              <a:rPr sz="2400" spc="-15" dirty="0">
                <a:latin typeface="Constantia"/>
                <a:cs typeface="Constantia"/>
              </a:rPr>
              <a:t>are </a:t>
            </a:r>
            <a:r>
              <a:rPr sz="2400" dirty="0">
                <a:latin typeface="Constantia"/>
                <a:cs typeface="Constantia"/>
              </a:rPr>
              <a:t>part </a:t>
            </a:r>
            <a:r>
              <a:rPr sz="2400" spc="-5" dirty="0">
                <a:latin typeface="Constantia"/>
                <a:cs typeface="Constantia"/>
              </a:rPr>
              <a:t>of the </a:t>
            </a:r>
            <a:r>
              <a:rPr sz="2400" spc="-50" dirty="0">
                <a:latin typeface="Constantia"/>
                <a:cs typeface="Constantia"/>
              </a:rPr>
              <a:t>company. </a:t>
            </a:r>
            <a:r>
              <a:rPr sz="2400" spc="-30" dirty="0">
                <a:latin typeface="Constantia"/>
                <a:cs typeface="Constantia"/>
              </a:rPr>
              <a:t>It </a:t>
            </a:r>
            <a:r>
              <a:rPr sz="2400" spc="-5" dirty="0">
                <a:latin typeface="Constantia"/>
                <a:cs typeface="Constantia"/>
              </a:rPr>
              <a:t>focuses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 the </a:t>
            </a:r>
            <a:r>
              <a:rPr sz="2400" spc="-10" dirty="0">
                <a:latin typeface="Constantia"/>
                <a:cs typeface="Constantia"/>
              </a:rPr>
              <a:t>management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technical </a:t>
            </a:r>
            <a:r>
              <a:rPr sz="2400" dirty="0">
                <a:latin typeface="Constantia"/>
                <a:cs typeface="Constantia"/>
              </a:rPr>
              <a:t>skills possessed </a:t>
            </a:r>
            <a:r>
              <a:rPr sz="2400" spc="-15" dirty="0">
                <a:latin typeface="Constantia"/>
                <a:cs typeface="Constantia"/>
              </a:rPr>
              <a:t>by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employees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how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prove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to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beneficial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work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process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dirty="0">
                <a:latin typeface="Constantia"/>
                <a:cs typeface="Constantia"/>
              </a:rPr>
              <a:t> carried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It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highlight</a:t>
            </a:r>
            <a:r>
              <a:rPr sz="2400" dirty="0">
                <a:latin typeface="Constantia"/>
                <a:cs typeface="Constantia"/>
              </a:rPr>
              <a:t> as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though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why</a:t>
            </a:r>
            <a:r>
              <a:rPr sz="2400" spc="-15" dirty="0">
                <a:latin typeface="Constantia"/>
                <a:cs typeface="Constantia"/>
              </a:rPr>
              <a:t> even</a:t>
            </a:r>
            <a:r>
              <a:rPr sz="2400" spc="-10" dirty="0">
                <a:latin typeface="Constantia"/>
                <a:cs typeface="Constantia"/>
              </a:rPr>
              <a:t> after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possessing such efficient skills </a:t>
            </a:r>
            <a:r>
              <a:rPr sz="2400" spc="-5" dirty="0">
                <a:latin typeface="Constantia"/>
                <a:cs typeface="Constantia"/>
              </a:rPr>
              <a:t>they </a:t>
            </a:r>
            <a:r>
              <a:rPr sz="2400" spc="-15" dirty="0">
                <a:latin typeface="Constantia"/>
                <a:cs typeface="Constantia"/>
              </a:rPr>
              <a:t>preferred </a:t>
            </a:r>
            <a:r>
              <a:rPr sz="2400" spc="-5" dirty="0">
                <a:latin typeface="Constantia"/>
                <a:cs typeface="Constantia"/>
              </a:rPr>
              <a:t>joining </a:t>
            </a:r>
            <a:r>
              <a:rPr sz="2400" spc="-15" dirty="0">
                <a:latin typeface="Constantia"/>
                <a:cs typeface="Constantia"/>
              </a:rPr>
              <a:t>your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organization.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605"/>
              </a:spcBef>
              <a:buFont typeface="Constantia"/>
              <a:buAutoNum type="arabicPeriod" startAt="8"/>
              <a:tabLst>
                <a:tab pos="343535" algn="l"/>
              </a:tabLst>
            </a:pPr>
            <a:r>
              <a:rPr dirty="0"/>
              <a:t>	</a:t>
            </a:r>
            <a:r>
              <a:rPr sz="2400" b="1" spc="-5" dirty="0">
                <a:latin typeface="Constantia"/>
                <a:cs typeface="Constantia"/>
              </a:rPr>
              <a:t>Project timeline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5" dirty="0">
                <a:latin typeface="Constantia"/>
                <a:cs typeface="Constantia"/>
              </a:rPr>
              <a:t>this </a:t>
            </a:r>
            <a:r>
              <a:rPr sz="2400" spc="-10" dirty="0">
                <a:latin typeface="Constantia"/>
                <a:cs typeface="Constantia"/>
              </a:rPr>
              <a:t>chapter </a:t>
            </a:r>
            <a:r>
              <a:rPr sz="2400" spc="-5" dirty="0">
                <a:latin typeface="Constantia"/>
                <a:cs typeface="Constantia"/>
              </a:rPr>
              <a:t>explain about the </a:t>
            </a:r>
            <a:r>
              <a:rPr sz="2400" spc="-15" dirty="0">
                <a:latin typeface="Constantia"/>
                <a:cs typeface="Constantia"/>
              </a:rPr>
              <a:t>network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diagram which explains </a:t>
            </a:r>
            <a:r>
              <a:rPr sz="2400" spc="-5" dirty="0">
                <a:latin typeface="Constantia"/>
                <a:cs typeface="Constantia"/>
              </a:rPr>
              <a:t>about the time </a:t>
            </a:r>
            <a:r>
              <a:rPr sz="2400" spc="-10" dirty="0">
                <a:latin typeface="Constantia"/>
                <a:cs typeface="Constantia"/>
              </a:rPr>
              <a:t>duration </a:t>
            </a:r>
            <a:r>
              <a:rPr sz="2400" spc="-15" dirty="0">
                <a:latin typeface="Constantia"/>
                <a:cs typeface="Constantia"/>
              </a:rPr>
              <a:t>required 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project.</a:t>
            </a:r>
            <a:r>
              <a:rPr sz="2400" spc="-5" dirty="0">
                <a:latin typeface="Constantia"/>
                <a:cs typeface="Constantia"/>
              </a:rPr>
              <a:t> Diagram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explains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about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various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activities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the project, </a:t>
            </a:r>
            <a:r>
              <a:rPr sz="2400" spc="-10" dirty="0">
                <a:latin typeface="Constantia"/>
                <a:cs typeface="Constantia"/>
              </a:rPr>
              <a:t>which are </a:t>
            </a:r>
            <a:r>
              <a:rPr sz="2400" spc="-5" dirty="0">
                <a:latin typeface="Constantia"/>
                <a:cs typeface="Constantia"/>
              </a:rPr>
              <a:t>sequentially organized </a:t>
            </a:r>
            <a:r>
              <a:rPr sz="2400" dirty="0">
                <a:latin typeface="Constantia"/>
                <a:cs typeface="Constantia"/>
              </a:rPr>
              <a:t> and </a:t>
            </a:r>
            <a:r>
              <a:rPr sz="2400" spc="-5" dirty="0">
                <a:latin typeface="Constantia"/>
                <a:cs typeface="Constantia"/>
              </a:rPr>
              <a:t>the time </a:t>
            </a:r>
            <a:r>
              <a:rPr sz="2400" spc="-10" dirty="0">
                <a:latin typeface="Constantia"/>
                <a:cs typeface="Constantia"/>
              </a:rPr>
              <a:t>duration required </a:t>
            </a:r>
            <a:r>
              <a:rPr sz="2400" spc="-5" dirty="0">
                <a:latin typeface="Constantia"/>
                <a:cs typeface="Constantia"/>
              </a:rPr>
              <a:t>for the </a:t>
            </a:r>
            <a:r>
              <a:rPr sz="2400" spc="-10" dirty="0">
                <a:latin typeface="Constantia"/>
                <a:cs typeface="Constantia"/>
              </a:rPr>
              <a:t>execution </a:t>
            </a:r>
            <a:r>
              <a:rPr sz="2400" spc="-5" dirty="0">
                <a:latin typeface="Constantia"/>
                <a:cs typeface="Constantia"/>
              </a:rPr>
              <a:t>of 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project</a:t>
            </a:r>
            <a:r>
              <a:rPr sz="2400" dirty="0">
                <a:latin typeface="Constantia"/>
                <a:cs typeface="Constantia"/>
              </a:rPr>
              <a:t> is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arrived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by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estimating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time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required</a:t>
            </a:r>
            <a:r>
              <a:rPr sz="2400" spc="-5" dirty="0">
                <a:latin typeface="Constantia"/>
                <a:cs typeface="Constantia"/>
              </a:rPr>
              <a:t> for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completion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every </a:t>
            </a:r>
            <a:r>
              <a:rPr sz="2400" spc="-10" dirty="0">
                <a:latin typeface="Constantia"/>
                <a:cs typeface="Constantia"/>
              </a:rPr>
              <a:t>activity </a:t>
            </a:r>
            <a:r>
              <a:rPr sz="2400" spc="-5" dirty="0">
                <a:latin typeface="Constantia"/>
                <a:cs typeface="Constantia"/>
              </a:rPr>
              <a:t>for the formation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5" dirty="0">
                <a:latin typeface="Constantia"/>
                <a:cs typeface="Constantia"/>
              </a:rPr>
              <a:t>later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process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company.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09498"/>
            <a:ext cx="8082915" cy="34309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marR="5080" indent="-274320" algn="just">
              <a:lnSpc>
                <a:spcPct val="90000"/>
              </a:lnSpc>
              <a:spcBef>
                <a:spcPts val="385"/>
              </a:spcBef>
              <a:buFont typeface="Constantia"/>
              <a:buAutoNum type="arabicPeriod" startAt="10"/>
              <a:tabLst>
                <a:tab pos="511175" algn="l"/>
              </a:tabLst>
            </a:pPr>
            <a:r>
              <a:rPr sz="2400" b="1" spc="-5" dirty="0">
                <a:latin typeface="Constantia"/>
                <a:cs typeface="Constantia"/>
              </a:rPr>
              <a:t>Critical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risk</a:t>
            </a:r>
            <a:r>
              <a:rPr sz="2400" b="1" dirty="0">
                <a:latin typeface="Constantia"/>
                <a:cs typeface="Constantia"/>
              </a:rPr>
              <a:t> and</a:t>
            </a:r>
            <a:r>
              <a:rPr sz="2400" b="1" spc="5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assumption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explain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about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various</a:t>
            </a:r>
            <a:r>
              <a:rPr sz="2400" dirty="0">
                <a:latin typeface="Constantia"/>
                <a:cs typeface="Constantia"/>
              </a:rPr>
              <a:t> assumption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made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during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 E.g. </a:t>
            </a:r>
            <a:r>
              <a:rPr sz="2400" spc="-10" dirty="0">
                <a:latin typeface="Constantia"/>
                <a:cs typeface="Constantia"/>
              </a:rPr>
              <a:t>rather </a:t>
            </a:r>
            <a:r>
              <a:rPr sz="2400" spc="-5" dirty="0">
                <a:latin typeface="Constantia"/>
                <a:cs typeface="Constantia"/>
              </a:rPr>
              <a:t>then considering the </a:t>
            </a:r>
            <a:r>
              <a:rPr sz="2400" spc="-10" dirty="0">
                <a:latin typeface="Constantia"/>
                <a:cs typeface="Constantia"/>
              </a:rPr>
              <a:t>previous </a:t>
            </a:r>
            <a:r>
              <a:rPr sz="2400" dirty="0">
                <a:latin typeface="Constantia"/>
                <a:cs typeface="Constantia"/>
              </a:rPr>
              <a:t>sales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forecast </a:t>
            </a:r>
            <a:r>
              <a:rPr sz="2400" spc="-5" dirty="0">
                <a:latin typeface="Constantia"/>
                <a:cs typeface="Constantia"/>
              </a:rPr>
              <a:t>for similar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0" dirty="0">
                <a:latin typeface="Constantia"/>
                <a:cs typeface="Constantia"/>
              </a:rPr>
              <a:t>offered </a:t>
            </a:r>
            <a:r>
              <a:rPr sz="2400" spc="-15" dirty="0">
                <a:latin typeface="Constantia"/>
                <a:cs typeface="Constantia"/>
              </a:rPr>
              <a:t>by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45" dirty="0">
                <a:latin typeface="Constantia"/>
                <a:cs typeface="Constantia"/>
              </a:rPr>
              <a:t>company, 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organization </a:t>
            </a:r>
            <a:r>
              <a:rPr sz="2400" spc="-20" dirty="0">
                <a:latin typeface="Constantia"/>
                <a:cs typeface="Constantia"/>
              </a:rPr>
              <a:t>may </a:t>
            </a:r>
            <a:r>
              <a:rPr sz="2400" spc="-30" dirty="0">
                <a:latin typeface="Constantia"/>
                <a:cs typeface="Constantia"/>
              </a:rPr>
              <a:t>have </a:t>
            </a:r>
            <a:r>
              <a:rPr sz="2400" spc="-20" dirty="0">
                <a:latin typeface="Constantia"/>
                <a:cs typeface="Constantia"/>
              </a:rPr>
              <a:t>gone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for expert advise, their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may </a:t>
            </a:r>
            <a:r>
              <a:rPr sz="2400" spc="-5" dirty="0">
                <a:latin typeface="Constantia"/>
                <a:cs typeface="Constantia"/>
              </a:rPr>
              <a:t>be various risks </a:t>
            </a:r>
            <a:r>
              <a:rPr sz="2400" spc="-10" dirty="0">
                <a:latin typeface="Constantia"/>
                <a:cs typeface="Constantia"/>
              </a:rPr>
              <a:t>related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product </a:t>
            </a:r>
            <a:r>
              <a:rPr sz="2400" dirty="0">
                <a:latin typeface="Constantia"/>
                <a:cs typeface="Constantia"/>
              </a:rPr>
              <a:t>and kind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service </a:t>
            </a:r>
            <a:r>
              <a:rPr sz="2400" spc="-15" dirty="0">
                <a:latin typeface="Constantia"/>
                <a:cs typeface="Constantia"/>
              </a:rPr>
              <a:t>company </a:t>
            </a:r>
            <a:r>
              <a:rPr sz="2400" dirty="0">
                <a:latin typeface="Constantia"/>
                <a:cs typeface="Constantia"/>
              </a:rPr>
              <a:t>is </a:t>
            </a:r>
            <a:r>
              <a:rPr sz="2400" spc="-5" dirty="0">
                <a:latin typeface="Constantia"/>
                <a:cs typeface="Constantia"/>
              </a:rPr>
              <a:t>planning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offer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market </a:t>
            </a:r>
            <a:r>
              <a:rPr sz="2400" dirty="0">
                <a:latin typeface="Constantia"/>
                <a:cs typeface="Constantia"/>
              </a:rPr>
              <a:t>all </a:t>
            </a:r>
            <a:r>
              <a:rPr sz="2400" spc="-5" dirty="0">
                <a:latin typeface="Constantia"/>
                <a:cs typeface="Constantia"/>
              </a:rPr>
              <a:t>these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details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highlighted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this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part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report.</a:t>
            </a:r>
            <a:endParaRPr sz="2400">
              <a:latin typeface="Constantia"/>
              <a:cs typeface="Constantia"/>
            </a:endParaRPr>
          </a:p>
          <a:p>
            <a:pPr marL="387350" indent="-375285" algn="just">
              <a:lnSpc>
                <a:spcPts val="2735"/>
              </a:lnSpc>
              <a:spcBef>
                <a:spcPts val="315"/>
              </a:spcBef>
              <a:buFont typeface="Constantia"/>
              <a:buAutoNum type="arabicPeriod" startAt="10"/>
              <a:tabLst>
                <a:tab pos="387985" algn="l"/>
              </a:tabLst>
            </a:pPr>
            <a:r>
              <a:rPr sz="2400" b="1" spc="-5" dirty="0">
                <a:latin typeface="Constantia"/>
                <a:cs typeface="Constantia"/>
              </a:rPr>
              <a:t>Social</a:t>
            </a:r>
            <a:r>
              <a:rPr sz="2400" b="1" spc="250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plan</a:t>
            </a:r>
            <a:r>
              <a:rPr sz="2400" b="1" spc="2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2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</a:t>
            </a:r>
            <a:r>
              <a:rPr sz="2400" spc="1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explains</a:t>
            </a:r>
            <a:r>
              <a:rPr sz="2400" spc="1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about</a:t>
            </a:r>
            <a:r>
              <a:rPr sz="2400" spc="1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how</a:t>
            </a:r>
            <a:r>
              <a:rPr sz="2400" spc="1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project</a:t>
            </a:r>
            <a:r>
              <a:rPr sz="2400" spc="1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endParaRPr sz="2400">
              <a:latin typeface="Constantia"/>
              <a:cs typeface="Constantia"/>
            </a:endParaRPr>
          </a:p>
          <a:p>
            <a:pPr marL="286385" algn="just">
              <a:lnSpc>
                <a:spcPts val="2735"/>
              </a:lnSpc>
            </a:pPr>
            <a:r>
              <a:rPr sz="2400" dirty="0">
                <a:latin typeface="Constantia"/>
                <a:cs typeface="Constantia"/>
              </a:rPr>
              <a:t>benefit</a:t>
            </a:r>
            <a:r>
              <a:rPr sz="2400" spc="2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254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society.</a:t>
            </a:r>
            <a:r>
              <a:rPr sz="2400" spc="32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It</a:t>
            </a:r>
            <a:r>
              <a:rPr sz="2400" spc="2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</a:t>
            </a:r>
            <a:r>
              <a:rPr sz="2400" spc="3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highlight</a:t>
            </a:r>
            <a:r>
              <a:rPr sz="2400" spc="2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how</a:t>
            </a:r>
            <a:r>
              <a:rPr sz="2400" spc="28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company</a:t>
            </a:r>
            <a:r>
              <a:rPr sz="2400" spc="2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will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4007357"/>
            <a:ext cx="564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2939" algn="l"/>
                <a:tab pos="2407285" algn="l"/>
                <a:tab pos="3237865" algn="l"/>
                <a:tab pos="4405630" algn="l"/>
              </a:tabLst>
            </a:pP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spc="-60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elopme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t	</a:t>
            </a:r>
            <a:r>
              <a:rPr sz="2400" spc="-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f	lo</a:t>
            </a:r>
            <a:r>
              <a:rPr sz="2400" spc="-10" dirty="0">
                <a:latin typeface="Constantia"/>
                <a:cs typeface="Constantia"/>
              </a:rPr>
              <a:t>c</a:t>
            </a:r>
            <a:r>
              <a:rPr sz="2400" spc="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l	people,	p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spc="-4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v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sion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3678173"/>
            <a:ext cx="779780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735"/>
              </a:lnSpc>
              <a:spcBef>
                <a:spcPts val="100"/>
              </a:spcBef>
              <a:tabLst>
                <a:tab pos="1471930" algn="l"/>
                <a:tab pos="3485515" algn="l"/>
                <a:tab pos="5711190" algn="l"/>
                <a:tab pos="6613525" algn="l"/>
                <a:tab pos="7227570" algn="l"/>
              </a:tabLst>
            </a:pPr>
            <a:r>
              <a:rPr sz="2400" spc="-5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ene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	empl</a:t>
            </a:r>
            <a:r>
              <a:rPr sz="2400" spc="-45" dirty="0">
                <a:latin typeface="Constantia"/>
                <a:cs typeface="Constantia"/>
              </a:rPr>
              <a:t>o</a:t>
            </a:r>
            <a:r>
              <a:rPr sz="2400" spc="-5" dirty="0">
                <a:latin typeface="Constantia"/>
                <a:cs typeface="Constantia"/>
              </a:rPr>
              <a:t>yme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t	opportu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2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,	le</a:t>
            </a:r>
            <a:r>
              <a:rPr sz="2400" spc="-1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d	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	skill</a:t>
            </a:r>
            <a:endParaRPr sz="2400">
              <a:latin typeface="Constantia"/>
              <a:cs typeface="Constantia"/>
            </a:endParaRPr>
          </a:p>
          <a:p>
            <a:pPr marR="5080" algn="r">
              <a:lnSpc>
                <a:spcPts val="2735"/>
              </a:lnSpc>
              <a:tabLst>
                <a:tab pos="473709" algn="l"/>
                <a:tab pos="1449070" algn="l"/>
              </a:tabLst>
            </a:pPr>
            <a:r>
              <a:rPr sz="2400" spc="-5" dirty="0">
                <a:latin typeface="Constantia"/>
                <a:cs typeface="Constantia"/>
              </a:rPr>
              <a:t>of	</a:t>
            </a:r>
            <a:r>
              <a:rPr sz="2400" spc="-15" dirty="0">
                <a:latin typeface="Constantia"/>
                <a:cs typeface="Constantia"/>
              </a:rPr>
              <a:t>goods	</a:t>
            </a:r>
            <a:r>
              <a:rPr sz="2400" dirty="0">
                <a:latin typeface="Constantia"/>
                <a:cs typeface="Constantia"/>
              </a:rPr>
              <a:t>and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59" y="4336542"/>
            <a:ext cx="7807325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latin typeface="Constantia"/>
                <a:cs typeface="Constantia"/>
              </a:rPr>
              <a:t>services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0" dirty="0">
                <a:latin typeface="Constantia"/>
                <a:cs typeface="Constantia"/>
              </a:rPr>
              <a:t>provided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local people, </a:t>
            </a:r>
            <a:r>
              <a:rPr sz="2400" spc="-5" dirty="0">
                <a:latin typeface="Constantia"/>
                <a:cs typeface="Constantia"/>
              </a:rPr>
              <a:t>utilization 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local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resources</a:t>
            </a:r>
            <a:r>
              <a:rPr sz="2400" spc="-10" dirty="0">
                <a:latin typeface="Constantia"/>
                <a:cs typeface="Constantia"/>
              </a:rPr>
              <a:t> etc.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It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should</a:t>
            </a:r>
            <a:r>
              <a:rPr sz="2400" dirty="0">
                <a:latin typeface="Constantia"/>
                <a:cs typeface="Constantia"/>
              </a:rPr>
              <a:t> also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include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various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help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provided by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financial </a:t>
            </a:r>
            <a:r>
              <a:rPr sz="2400" spc="-10" dirty="0">
                <a:latin typeface="Constantia"/>
                <a:cs typeface="Constantia"/>
              </a:rPr>
              <a:t>agencies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5" dirty="0">
                <a:latin typeface="Constantia"/>
                <a:cs typeface="Constantia"/>
              </a:rPr>
              <a:t>government </a:t>
            </a:r>
            <a:r>
              <a:rPr sz="2400" spc="-1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start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SSI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country.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4125" y="416432"/>
            <a:ext cx="41008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5" dirty="0">
                <a:latin typeface="Constantia"/>
                <a:cs typeface="Constantia"/>
              </a:rPr>
              <a:t>BUSINESS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PLAN</a:t>
            </a:r>
            <a:r>
              <a:rPr sz="2600" b="1" spc="-2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PROCESS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3575" y="857250"/>
            <a:ext cx="5343525" cy="952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9166" y="1140078"/>
            <a:ext cx="1720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onstantia"/>
                <a:cs typeface="Constantia"/>
              </a:rPr>
              <a:t>de</a:t>
            </a: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ene</a:t>
            </a:r>
            <a:r>
              <a:rPr sz="2000" spc="-40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ati</a:t>
            </a:r>
            <a:r>
              <a:rPr sz="2000" spc="-10" dirty="0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endParaRPr sz="2000">
              <a:latin typeface="Constantia"/>
              <a:cs typeface="Constant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33575" y="1609725"/>
            <a:ext cx="5343525" cy="1257300"/>
            <a:chOff x="1933575" y="1609725"/>
            <a:chExt cx="5343525" cy="12573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350" y="1609725"/>
              <a:ext cx="561975" cy="504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3575" y="1924050"/>
              <a:ext cx="5343525" cy="9429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23082" y="2214448"/>
            <a:ext cx="25717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Constantia"/>
                <a:cs typeface="Constantia"/>
              </a:rPr>
              <a:t>Environmental</a:t>
            </a:r>
            <a:r>
              <a:rPr sz="1900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nstantia"/>
                <a:cs typeface="Constantia"/>
              </a:rPr>
              <a:t>scanning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33575" y="2676525"/>
            <a:ext cx="5343525" cy="1257300"/>
            <a:chOff x="1933575" y="2676525"/>
            <a:chExt cx="5343525" cy="12573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350" y="2676525"/>
              <a:ext cx="561975" cy="5048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3575" y="2990850"/>
              <a:ext cx="5343525" cy="9429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638550" y="3279088"/>
            <a:ext cx="19443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70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900" spc="-5" dirty="0">
                <a:solidFill>
                  <a:srgbClr val="FFFFFF"/>
                </a:solidFill>
                <a:latin typeface="Constantia"/>
                <a:cs typeface="Constantia"/>
              </a:rPr>
              <a:t>easib</a:t>
            </a:r>
            <a:r>
              <a:rPr sz="1900" spc="-10" dirty="0">
                <a:solidFill>
                  <a:srgbClr val="FFFFFF"/>
                </a:solidFill>
                <a:latin typeface="Constantia"/>
                <a:cs typeface="Constantia"/>
              </a:rPr>
              <a:t>ilit</a:t>
            </a:r>
            <a:r>
              <a:rPr sz="1900" spc="-5" dirty="0">
                <a:solidFill>
                  <a:srgbClr val="FFFFFF"/>
                </a:solidFill>
                <a:latin typeface="Constantia"/>
                <a:cs typeface="Constantia"/>
              </a:rPr>
              <a:t>y</a:t>
            </a:r>
            <a:r>
              <a:rPr sz="1900" spc="-11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nstantia"/>
                <a:cs typeface="Constantia"/>
              </a:rPr>
              <a:t>ana</a:t>
            </a:r>
            <a:r>
              <a:rPr sz="1900" spc="-35" dirty="0">
                <a:solidFill>
                  <a:srgbClr val="FFFFFF"/>
                </a:solidFill>
                <a:latin typeface="Constantia"/>
                <a:cs typeface="Constantia"/>
              </a:rPr>
              <a:t>ly</a:t>
            </a:r>
            <a:r>
              <a:rPr sz="1900" spc="-5" dirty="0">
                <a:solidFill>
                  <a:srgbClr val="FFFFFF"/>
                </a:solidFill>
                <a:latin typeface="Constantia"/>
                <a:cs typeface="Constantia"/>
              </a:rPr>
              <a:t>sis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33575" y="3743325"/>
            <a:ext cx="5343525" cy="1257300"/>
            <a:chOff x="1933575" y="3743325"/>
            <a:chExt cx="5343525" cy="125730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4350" y="3743325"/>
              <a:ext cx="561975" cy="5048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3575" y="4048125"/>
              <a:ext cx="5343525" cy="9525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43833" y="4343780"/>
            <a:ext cx="27311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onstantia"/>
                <a:cs typeface="Constantia"/>
              </a:rPr>
              <a:t>Project</a:t>
            </a:r>
            <a:r>
              <a:rPr sz="1900" spc="-1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nstantia"/>
                <a:cs typeface="Constantia"/>
              </a:rPr>
              <a:t>report</a:t>
            </a:r>
            <a:r>
              <a:rPr sz="1900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nstantia"/>
                <a:cs typeface="Constantia"/>
              </a:rPr>
              <a:t>preparation</a:t>
            </a:r>
            <a:endParaRPr sz="1900">
              <a:latin typeface="Constantia"/>
              <a:cs typeface="Constant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33575" y="4800600"/>
            <a:ext cx="5343525" cy="1266825"/>
            <a:chOff x="1933575" y="4800600"/>
            <a:chExt cx="5343525" cy="126682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4350" y="4800600"/>
              <a:ext cx="561975" cy="5048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3575" y="5114925"/>
              <a:ext cx="5343525" cy="9525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096514" y="5418531"/>
            <a:ext cx="3021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Evaluation,</a:t>
            </a:r>
            <a:r>
              <a:rPr sz="1800" spc="-8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control</a:t>
            </a:r>
            <a:r>
              <a:rPr sz="1800" spc="-5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review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32359"/>
            <a:ext cx="8082915" cy="54927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6385" marR="6350" indent="-274320" algn="just">
              <a:lnSpc>
                <a:spcPct val="90000"/>
              </a:lnSpc>
              <a:spcBef>
                <a:spcPts val="415"/>
              </a:spcBef>
              <a:buFont typeface="Constantia"/>
              <a:buAutoNum type="arabicPeriod" startAt="12"/>
              <a:tabLst>
                <a:tab pos="543560" algn="l"/>
              </a:tabLst>
            </a:pPr>
            <a:r>
              <a:rPr sz="2600" b="1" spc="-5" dirty="0">
                <a:latin typeface="Constantia"/>
                <a:cs typeface="Constantia"/>
              </a:rPr>
              <a:t>Exit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strategy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is</a:t>
            </a:r>
            <a:r>
              <a:rPr sz="2600" spc="-5" dirty="0">
                <a:latin typeface="Constantia"/>
                <a:cs typeface="Constantia"/>
              </a:rPr>
              <a:t> 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negative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aspect</a:t>
            </a:r>
            <a:r>
              <a:rPr sz="2600" dirty="0">
                <a:latin typeface="Constantia"/>
                <a:cs typeface="Constantia"/>
              </a:rPr>
              <a:t> 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 but the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dirty="0">
                <a:latin typeface="Constantia"/>
                <a:cs typeface="Constantia"/>
              </a:rPr>
              <a:t>should </a:t>
            </a:r>
            <a:r>
              <a:rPr sz="2600" spc="-10" dirty="0">
                <a:latin typeface="Constantia"/>
                <a:cs typeface="Constantia"/>
              </a:rPr>
              <a:t>explain </a:t>
            </a:r>
            <a:r>
              <a:rPr sz="2600" spc="-20" dirty="0">
                <a:latin typeface="Constantia"/>
                <a:cs typeface="Constantia"/>
              </a:rPr>
              <a:t>how </a:t>
            </a:r>
            <a:r>
              <a:rPr sz="2600" spc="-5" dirty="0">
                <a:latin typeface="Constantia"/>
                <a:cs typeface="Constantia"/>
              </a:rPr>
              <a:t>they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would </a:t>
            </a:r>
            <a:r>
              <a:rPr sz="2600" spc="-10" dirty="0">
                <a:latin typeface="Constantia"/>
                <a:cs typeface="Constantia"/>
              </a:rPr>
              <a:t>close </a:t>
            </a:r>
            <a:r>
              <a:rPr sz="2600" spc="-20" dirty="0">
                <a:latin typeface="Constantia"/>
                <a:cs typeface="Constantia"/>
              </a:rPr>
              <a:t>down </a:t>
            </a:r>
            <a:r>
              <a:rPr sz="2600" spc="-5" dirty="0">
                <a:latin typeface="Constantia"/>
                <a:cs typeface="Constantia"/>
              </a:rPr>
              <a:t>the business if the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0" dirty="0">
                <a:latin typeface="Constantia"/>
                <a:cs typeface="Constantia"/>
              </a:rPr>
              <a:t>not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able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earn the </a:t>
            </a:r>
            <a:r>
              <a:rPr sz="2600" spc="-10" dirty="0">
                <a:latin typeface="Constantia"/>
                <a:cs typeface="Constantia"/>
              </a:rPr>
              <a:t>expected </a:t>
            </a:r>
            <a:r>
              <a:rPr sz="2600" spc="-20" dirty="0">
                <a:latin typeface="Constantia"/>
                <a:cs typeface="Constantia"/>
              </a:rPr>
              <a:t>profitability,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5" dirty="0">
                <a:latin typeface="Constantia"/>
                <a:cs typeface="Constantia"/>
              </a:rPr>
              <a:t>investors 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 be </a:t>
            </a:r>
            <a:r>
              <a:rPr sz="2600" spc="-20" dirty="0">
                <a:latin typeface="Constantia"/>
                <a:cs typeface="Constantia"/>
              </a:rPr>
              <a:t>keen to know </a:t>
            </a:r>
            <a:r>
              <a:rPr sz="2600" spc="-5" dirty="0">
                <a:latin typeface="Constantia"/>
                <a:cs typeface="Constantia"/>
              </a:rPr>
              <a:t>as </a:t>
            </a:r>
            <a:r>
              <a:rPr sz="2600" spc="-10" dirty="0">
                <a:latin typeface="Constantia"/>
                <a:cs typeface="Constantia"/>
              </a:rPr>
              <a:t>though </a:t>
            </a:r>
            <a:r>
              <a:rPr sz="2600" spc="-20" dirty="0">
                <a:latin typeface="Constantia"/>
                <a:cs typeface="Constantia"/>
              </a:rPr>
              <a:t>how </a:t>
            </a:r>
            <a:r>
              <a:rPr sz="2600" spc="-5" dirty="0">
                <a:latin typeface="Constantia"/>
                <a:cs typeface="Constantia"/>
              </a:rPr>
              <a:t>their </a:t>
            </a:r>
            <a:r>
              <a:rPr sz="2600" spc="-15" dirty="0">
                <a:latin typeface="Constantia"/>
                <a:cs typeface="Constantia"/>
              </a:rPr>
              <a:t>investment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can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recovered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such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situation.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600"/>
              </a:spcBef>
              <a:buFont typeface="Constantia"/>
              <a:buAutoNum type="arabicPeriod" startAt="12"/>
              <a:tabLst>
                <a:tab pos="490220" algn="l"/>
              </a:tabLst>
            </a:pPr>
            <a:r>
              <a:rPr sz="2600" b="1" spc="-5" dirty="0">
                <a:latin typeface="Constantia"/>
                <a:cs typeface="Constantia"/>
              </a:rPr>
              <a:t>Financial </a:t>
            </a:r>
            <a:r>
              <a:rPr sz="2600" b="1" spc="-10" dirty="0">
                <a:latin typeface="Constantia"/>
                <a:cs typeface="Constantia"/>
              </a:rPr>
              <a:t>plan </a:t>
            </a:r>
            <a:r>
              <a:rPr sz="2600" b="1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it is important part of the </a:t>
            </a:r>
            <a:r>
              <a:rPr sz="2600" spc="-10" dirty="0">
                <a:latin typeface="Constantia"/>
                <a:cs typeface="Constantia"/>
              </a:rPr>
              <a:t>report </a:t>
            </a:r>
            <a:r>
              <a:rPr sz="2600" spc="-5" dirty="0">
                <a:latin typeface="Constantia"/>
                <a:cs typeface="Constantia"/>
              </a:rPr>
              <a:t> which </a:t>
            </a:r>
            <a:r>
              <a:rPr sz="2600" dirty="0">
                <a:latin typeface="Constantia"/>
                <a:cs typeface="Constantia"/>
              </a:rPr>
              <a:t>will </a:t>
            </a:r>
            <a:r>
              <a:rPr sz="2600" spc="-10" dirty="0">
                <a:latin typeface="Constantia"/>
                <a:cs typeface="Constantia"/>
              </a:rPr>
              <a:t>contain </a:t>
            </a:r>
            <a:r>
              <a:rPr sz="2600" spc="-5" dirty="0">
                <a:latin typeface="Constantia"/>
                <a:cs typeface="Constantia"/>
              </a:rPr>
              <a:t>brief </a:t>
            </a:r>
            <a:r>
              <a:rPr sz="2600" spc="-15" dirty="0">
                <a:latin typeface="Constantia"/>
                <a:cs typeface="Constantia"/>
              </a:rPr>
              <a:t>content </a:t>
            </a:r>
            <a:r>
              <a:rPr sz="2600" spc="-5" dirty="0">
                <a:latin typeface="Constantia"/>
                <a:cs typeface="Constantia"/>
              </a:rPr>
              <a:t>all the sections </a:t>
            </a:r>
            <a:r>
              <a:rPr sz="2600" spc="-1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 numbers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monetary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terms.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It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explain</a:t>
            </a:r>
            <a:r>
              <a:rPr sz="2600" spc="-5" dirty="0">
                <a:latin typeface="Constantia"/>
                <a:cs typeface="Constantia"/>
              </a:rPr>
              <a:t> about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financial </a:t>
            </a:r>
            <a:r>
              <a:rPr sz="2600" spc="-10" dirty="0">
                <a:latin typeface="Constantia"/>
                <a:cs typeface="Constantia"/>
              </a:rPr>
              <a:t>composition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45" dirty="0">
                <a:latin typeface="Constantia"/>
                <a:cs typeface="Constantia"/>
              </a:rPr>
              <a:t>company, </a:t>
            </a:r>
            <a:r>
              <a:rPr sz="2600" spc="-10" dirty="0">
                <a:latin typeface="Constantia"/>
                <a:cs typeface="Constantia"/>
              </a:rPr>
              <a:t>various </a:t>
            </a:r>
            <a:r>
              <a:rPr sz="2600" spc="-20" dirty="0">
                <a:latin typeface="Constantia"/>
                <a:cs typeface="Constantia"/>
              </a:rPr>
              <a:t>sources </a:t>
            </a:r>
            <a:r>
              <a:rPr sz="2600" spc="-15" dirty="0">
                <a:latin typeface="Constantia"/>
                <a:cs typeface="Constantia"/>
              </a:rPr>
              <a:t> through </a:t>
            </a:r>
            <a:r>
              <a:rPr sz="2600" spc="-5" dirty="0">
                <a:latin typeface="Constantia"/>
                <a:cs typeface="Constantia"/>
              </a:rPr>
              <a:t>which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dirty="0">
                <a:latin typeface="Constantia"/>
                <a:cs typeface="Constantia"/>
              </a:rPr>
              <a:t>has </a:t>
            </a:r>
            <a:r>
              <a:rPr sz="2600" spc="-10" dirty="0">
                <a:latin typeface="Constantia"/>
                <a:cs typeface="Constantia"/>
              </a:rPr>
              <a:t>raised required </a:t>
            </a:r>
            <a:r>
              <a:rPr sz="2600" dirty="0">
                <a:latin typeface="Constantia"/>
                <a:cs typeface="Constantia"/>
              </a:rPr>
              <a:t>finance,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total </a:t>
            </a:r>
            <a:r>
              <a:rPr sz="2600" spc="-10" dirty="0">
                <a:latin typeface="Constantia"/>
                <a:cs typeface="Constantia"/>
              </a:rPr>
              <a:t>expenditure incurred </a:t>
            </a:r>
            <a:r>
              <a:rPr sz="2600" spc="-15" dirty="0">
                <a:latin typeface="Constantia"/>
                <a:cs typeface="Constantia"/>
              </a:rPr>
              <a:t>by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company </a:t>
            </a:r>
            <a:r>
              <a:rPr sz="2600" spc="-5" dirty="0">
                <a:latin typeface="Constantia"/>
                <a:cs typeface="Constantia"/>
              </a:rPr>
              <a:t>which </a:t>
            </a:r>
            <a:r>
              <a:rPr sz="2600" dirty="0">
                <a:latin typeface="Constantia"/>
                <a:cs typeface="Constantia"/>
              </a:rPr>
              <a:t>will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effectively </a:t>
            </a:r>
            <a:r>
              <a:rPr sz="2600" spc="-5" dirty="0">
                <a:latin typeface="Constantia"/>
                <a:cs typeface="Constantia"/>
              </a:rPr>
              <a:t>explained </a:t>
            </a:r>
            <a:r>
              <a:rPr sz="2600" spc="-15" dirty="0">
                <a:latin typeface="Constantia"/>
                <a:cs typeface="Constantia"/>
              </a:rPr>
              <a:t>through </a:t>
            </a:r>
            <a:r>
              <a:rPr sz="2600" spc="-5" dirty="0">
                <a:latin typeface="Constantia"/>
                <a:cs typeface="Constantia"/>
              </a:rPr>
              <a:t>the means of </a:t>
            </a:r>
            <a:r>
              <a:rPr sz="2600" spc="-10" dirty="0">
                <a:latin typeface="Constantia"/>
                <a:cs typeface="Constantia"/>
              </a:rPr>
              <a:t>break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</a:t>
            </a:r>
            <a:r>
              <a:rPr sz="2600" spc="-10" dirty="0">
                <a:latin typeface="Constantia"/>
                <a:cs typeface="Constantia"/>
              </a:rPr>
              <a:t> analysis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ratio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analysis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company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financial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71983"/>
            <a:ext cx="8081645" cy="3272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Font typeface="Constantia"/>
              <a:buAutoNum type="arabicPeriod" startAt="14"/>
              <a:tabLst>
                <a:tab pos="488315" algn="l"/>
              </a:tabLst>
            </a:pPr>
            <a:r>
              <a:rPr sz="2600" b="1" spc="-5" dirty="0">
                <a:latin typeface="Constantia"/>
                <a:cs typeface="Constantia"/>
              </a:rPr>
              <a:t>Conclusion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5" dirty="0">
                <a:latin typeface="Constantia"/>
                <a:cs typeface="Constantia"/>
              </a:rPr>
              <a:t>this </a:t>
            </a:r>
            <a:r>
              <a:rPr sz="2600" spc="-10" dirty="0">
                <a:latin typeface="Constantia"/>
                <a:cs typeface="Constantia"/>
              </a:rPr>
              <a:t>summarizes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key </a:t>
            </a:r>
            <a:r>
              <a:rPr sz="2600" spc="-5" dirty="0">
                <a:latin typeface="Constantia"/>
                <a:cs typeface="Constantia"/>
              </a:rPr>
              <a:t>aspect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concise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manner.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It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should </a:t>
            </a:r>
            <a:r>
              <a:rPr sz="2600" dirty="0">
                <a:latin typeface="Constantia"/>
                <a:cs typeface="Constantia"/>
              </a:rPr>
              <a:t>end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6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positive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note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so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readers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develop</a:t>
            </a:r>
            <a:r>
              <a:rPr sz="2600" spc="6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positive 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about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report.</a:t>
            </a:r>
            <a:endParaRPr sz="2600">
              <a:latin typeface="Constantia"/>
              <a:cs typeface="Constantia"/>
            </a:endParaRPr>
          </a:p>
          <a:p>
            <a:pPr marL="286385" marR="5715" indent="-274320" algn="just">
              <a:lnSpc>
                <a:spcPct val="100000"/>
              </a:lnSpc>
              <a:spcBef>
                <a:spcPts val="600"/>
              </a:spcBef>
              <a:buFont typeface="Constantia"/>
              <a:buAutoNum type="arabicPeriod" startAt="14"/>
              <a:tabLst>
                <a:tab pos="548005" algn="l"/>
              </a:tabLst>
            </a:pPr>
            <a:r>
              <a:rPr sz="2600" b="1" spc="-15" dirty="0">
                <a:latin typeface="Constantia"/>
                <a:cs typeface="Constantia"/>
              </a:rPr>
              <a:t>Appendices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contains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conclusion</a:t>
            </a:r>
            <a:r>
              <a:rPr sz="2600" spc="-5" dirty="0">
                <a:latin typeface="Constantia"/>
                <a:cs typeface="Constantia"/>
              </a:rPr>
              <a:t> part</a:t>
            </a:r>
            <a:r>
              <a:rPr sz="2600" dirty="0">
                <a:latin typeface="Constantia"/>
                <a:cs typeface="Constantia"/>
              </a:rPr>
              <a:t> 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report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supplement </a:t>
            </a:r>
            <a:r>
              <a:rPr sz="2600" spc="-10" dirty="0">
                <a:latin typeface="Constantia"/>
                <a:cs typeface="Constantia"/>
              </a:rPr>
              <a:t>data </a:t>
            </a:r>
            <a:r>
              <a:rPr sz="2600" spc="-5" dirty="0">
                <a:latin typeface="Constantia"/>
                <a:cs typeface="Constantia"/>
              </a:rPr>
              <a:t>which is important </a:t>
            </a:r>
            <a:r>
              <a:rPr sz="2600" spc="-10" dirty="0">
                <a:latin typeface="Constantia"/>
                <a:cs typeface="Constantia"/>
              </a:rPr>
              <a:t>part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report </a:t>
            </a:r>
            <a:r>
              <a:rPr sz="2600" spc="-5" dirty="0">
                <a:latin typeface="Constantia"/>
                <a:cs typeface="Constantia"/>
              </a:rPr>
              <a:t>but cannot </a:t>
            </a:r>
            <a:r>
              <a:rPr sz="2600" dirty="0">
                <a:latin typeface="Constantia"/>
                <a:cs typeface="Constantia"/>
              </a:rPr>
              <a:t>be </a:t>
            </a:r>
            <a:r>
              <a:rPr sz="2600" spc="-5" dirty="0">
                <a:latin typeface="Constantia"/>
                <a:cs typeface="Constantia"/>
              </a:rPr>
              <a:t>included in the initial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spc="-5" dirty="0">
                <a:latin typeface="Constantia"/>
                <a:cs typeface="Constantia"/>
              </a:rPr>
              <a:t>ic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ep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r</a:t>
            </a:r>
            <a:r>
              <a:rPr sz="2600" spc="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650" y="6230064"/>
            <a:ext cx="33572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ts val="1240"/>
              </a:lnSpc>
            </a:pP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</a:rPr>
              <a:t>https://</a:t>
            </a:r>
            <a:r>
              <a:rPr sz="1200" spc="-10" dirty="0">
                <a:solidFill>
                  <a:srgbClr val="313131"/>
                </a:solidFill>
                <a:latin typeface="Constantia"/>
                <a:cs typeface="Constantia"/>
                <a:hlinkClick r:id="rId3"/>
              </a:rPr>
              <a:t>www.facebook.com/ialwaysthinkprettythin</a:t>
            </a:r>
            <a:endParaRPr sz="1200">
              <a:latin typeface="Constantia"/>
              <a:cs typeface="Constantia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313131"/>
                </a:solidFill>
                <a:latin typeface="Constantia"/>
                <a:cs typeface="Constantia"/>
              </a:rPr>
              <a:t>gs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5"/>
              </a:spcBef>
            </a:pPr>
            <a:r>
              <a:rPr dirty="0"/>
              <a:t>THANK</a:t>
            </a:r>
            <a:r>
              <a:rPr spc="-365" dirty="0"/>
              <a:t> </a:t>
            </a:r>
            <a:r>
              <a:rPr spc="-135" dirty="0"/>
              <a:t>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68961"/>
            <a:ext cx="8084184" cy="53149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700"/>
              </a:spcBef>
            </a:pPr>
            <a:r>
              <a:rPr sz="2600" b="1" spc="-5" dirty="0">
                <a:latin typeface="Constantia"/>
                <a:cs typeface="Constantia"/>
              </a:rPr>
              <a:t>BUSINESS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PLANNING</a:t>
            </a:r>
            <a:r>
              <a:rPr sz="2600" b="1" spc="-40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PROCESS</a:t>
            </a:r>
            <a:endParaRPr sz="26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Idea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generation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first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step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business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planning </a:t>
            </a:r>
            <a:r>
              <a:rPr sz="2600" spc="-20" dirty="0">
                <a:latin typeface="Constantia"/>
                <a:cs typeface="Constantia"/>
              </a:rPr>
              <a:t>process. </a:t>
            </a:r>
            <a:r>
              <a:rPr sz="2600" spc="-5" dirty="0">
                <a:latin typeface="Constantia"/>
                <a:cs typeface="Constantia"/>
              </a:rPr>
              <a:t>This </a:t>
            </a:r>
            <a:r>
              <a:rPr sz="2600" spc="-10" dirty="0">
                <a:latin typeface="Constantia"/>
                <a:cs typeface="Constantia"/>
              </a:rPr>
              <a:t>step differentiates entrepreneur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 usual business. </a:t>
            </a:r>
            <a:r>
              <a:rPr sz="2600" spc="-5" dirty="0">
                <a:latin typeface="Constantia"/>
                <a:cs typeface="Constantia"/>
              </a:rPr>
              <a:t>An </a:t>
            </a:r>
            <a:r>
              <a:rPr sz="2600" spc="-10" dirty="0">
                <a:latin typeface="Constantia"/>
                <a:cs typeface="Constantia"/>
              </a:rPr>
              <a:t>entrepreneur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spc="-10" dirty="0">
                <a:latin typeface="Constantia"/>
                <a:cs typeface="Constantia"/>
              </a:rPr>
              <a:t>come up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new business idea or </a:t>
            </a:r>
            <a:r>
              <a:rPr sz="2600" spc="-20" dirty="0">
                <a:latin typeface="Constantia"/>
                <a:cs typeface="Constantia"/>
              </a:rPr>
              <a:t>may </a:t>
            </a:r>
            <a:r>
              <a:rPr sz="2600" spc="-5" dirty="0">
                <a:latin typeface="Constantia"/>
                <a:cs typeface="Constantia"/>
              </a:rPr>
              <a:t>bring in </a:t>
            </a:r>
            <a:r>
              <a:rPr sz="2600" spc="-10" dirty="0">
                <a:latin typeface="Constantia"/>
                <a:cs typeface="Constantia"/>
              </a:rPr>
              <a:t>value </a:t>
            </a:r>
            <a:r>
              <a:rPr sz="2600" dirty="0">
                <a:latin typeface="Constantia"/>
                <a:cs typeface="Constantia"/>
              </a:rPr>
              <a:t>addition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 </a:t>
            </a:r>
            <a:r>
              <a:rPr sz="2600" dirty="0">
                <a:latin typeface="Constantia"/>
                <a:cs typeface="Constantia"/>
              </a:rPr>
              <a:t>existing </a:t>
            </a:r>
            <a:r>
              <a:rPr sz="2600" spc="-10" dirty="0">
                <a:latin typeface="Constantia"/>
                <a:cs typeface="Constantia"/>
              </a:rPr>
              <a:t>product </a:t>
            </a:r>
            <a:r>
              <a:rPr sz="2600" spc="-5" dirty="0">
                <a:latin typeface="Constantia"/>
                <a:cs typeface="Constantia"/>
              </a:rPr>
              <a:t>in the </a:t>
            </a:r>
            <a:r>
              <a:rPr sz="2600" spc="-15" dirty="0">
                <a:latin typeface="Constantia"/>
                <a:cs typeface="Constantia"/>
              </a:rPr>
              <a:t>market. </a:t>
            </a:r>
            <a:r>
              <a:rPr sz="2600" spc="-20" dirty="0">
                <a:latin typeface="Constantia"/>
                <a:cs typeface="Constantia"/>
              </a:rPr>
              <a:t>Sources </a:t>
            </a:r>
            <a:r>
              <a:rPr sz="2600" spc="-5" dirty="0">
                <a:latin typeface="Constantia"/>
                <a:cs typeface="Constantia"/>
              </a:rPr>
              <a:t>of new idea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ent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eneurs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287020" indent="-2743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4615"/>
              <a:buFont typeface="Arial MT"/>
              <a:buChar char="•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Consumers/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customers</a:t>
            </a:r>
            <a:endParaRPr sz="2600">
              <a:latin typeface="Constantia"/>
              <a:cs typeface="Constantia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Arial MT"/>
              <a:buChar char="•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Existing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companies</a:t>
            </a:r>
            <a:endParaRPr sz="2600">
              <a:latin typeface="Constantia"/>
              <a:cs typeface="Constantia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Arial MT"/>
              <a:buChar char="•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Research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development</a:t>
            </a:r>
            <a:endParaRPr sz="2600">
              <a:latin typeface="Constantia"/>
              <a:cs typeface="Constantia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Arial MT"/>
              <a:buChar char="•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Employees</a:t>
            </a:r>
            <a:endParaRPr sz="2600">
              <a:latin typeface="Constantia"/>
              <a:cs typeface="Constantia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Arial MT"/>
              <a:buChar char="•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Dealers,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retailers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32054"/>
            <a:ext cx="8079105" cy="585634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8255" indent="-274320" algn="just">
              <a:lnSpc>
                <a:spcPct val="80000"/>
              </a:lnSpc>
              <a:spcBef>
                <a:spcPts val="620"/>
              </a:spcBef>
              <a:buClr>
                <a:srgbClr val="9F2936"/>
              </a:buClr>
              <a:buSzPct val="84090"/>
              <a:buFont typeface="Wingdings"/>
              <a:buChar char=""/>
              <a:tabLst>
                <a:tab pos="287020" algn="l"/>
              </a:tabLst>
            </a:pPr>
            <a:r>
              <a:rPr sz="2800" b="1" spc="-10" dirty="0">
                <a:latin typeface="Constantia"/>
                <a:cs typeface="Constantia"/>
              </a:rPr>
              <a:t>Environmental </a:t>
            </a:r>
            <a:r>
              <a:rPr sz="2800" b="1" spc="-5" dirty="0">
                <a:latin typeface="Constantia"/>
                <a:cs typeface="Constantia"/>
              </a:rPr>
              <a:t>scanning </a:t>
            </a:r>
            <a:r>
              <a:rPr sz="2800" spc="-5" dirty="0">
                <a:latin typeface="Constantia"/>
                <a:cs typeface="Constantia"/>
              </a:rPr>
              <a:t>: </a:t>
            </a:r>
            <a:r>
              <a:rPr sz="2800" spc="-15" dirty="0">
                <a:latin typeface="Constantia"/>
                <a:cs typeface="Constantia"/>
              </a:rPr>
              <a:t>once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15" dirty="0">
                <a:latin typeface="Constantia"/>
                <a:cs typeface="Constantia"/>
              </a:rPr>
              <a:t>entrepreneur </a:t>
            </a:r>
            <a:r>
              <a:rPr sz="2800" spc="-5" dirty="0">
                <a:latin typeface="Constantia"/>
                <a:cs typeface="Constantia"/>
              </a:rPr>
              <a:t>is </a:t>
            </a:r>
            <a:r>
              <a:rPr sz="2800" spc="-15" dirty="0">
                <a:latin typeface="Constantia"/>
                <a:cs typeface="Constantia"/>
              </a:rPr>
              <a:t>through 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the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idea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generation</a:t>
            </a:r>
            <a:r>
              <a:rPr sz="2800" spc="-15" dirty="0">
                <a:latin typeface="Constantia"/>
                <a:cs typeface="Constantia"/>
              </a:rPr>
              <a:t> stage,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next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entrepreneur</a:t>
            </a:r>
            <a:r>
              <a:rPr sz="2800" spc="-10" dirty="0">
                <a:latin typeface="Constantia"/>
                <a:cs typeface="Constantia"/>
              </a:rPr>
              <a:t> is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required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40" dirty="0">
                <a:latin typeface="Constantia"/>
                <a:cs typeface="Constantia"/>
              </a:rPr>
              <a:t>to 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conduct</a:t>
            </a:r>
            <a:r>
              <a:rPr sz="2800" spc="52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environmental</a:t>
            </a:r>
            <a:r>
              <a:rPr sz="2800" spc="5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scanning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which</a:t>
            </a:r>
            <a:r>
              <a:rPr sz="2800" spc="-5" dirty="0">
                <a:latin typeface="Constantia"/>
                <a:cs typeface="Constantia"/>
              </a:rPr>
              <a:t> includes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analyzing </a:t>
            </a:r>
            <a:r>
              <a:rPr sz="2800" spc="-5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external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10" dirty="0">
                <a:latin typeface="Constantia"/>
                <a:cs typeface="Constantia"/>
              </a:rPr>
              <a:t> internal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environment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that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affects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business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idea.</a:t>
            </a:r>
            <a:endParaRPr sz="2800" dirty="0">
              <a:latin typeface="Constantia"/>
              <a:cs typeface="Constantia"/>
            </a:endParaRPr>
          </a:p>
          <a:p>
            <a:pPr marL="12700" algn="just">
              <a:lnSpc>
                <a:spcPct val="100000"/>
              </a:lnSpc>
              <a:spcBef>
                <a:spcPts val="75"/>
              </a:spcBef>
            </a:pPr>
            <a:r>
              <a:rPr sz="2400" spc="5" dirty="0">
                <a:solidFill>
                  <a:srgbClr val="9F2936"/>
                </a:solidFill>
                <a:latin typeface="Constantia"/>
                <a:cs typeface="Constantia"/>
              </a:rPr>
              <a:t>1.     </a:t>
            </a:r>
            <a:r>
              <a:rPr sz="2400" spc="204" dirty="0">
                <a:solidFill>
                  <a:srgbClr val="9F2936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Ex</a:t>
            </a:r>
            <a:r>
              <a:rPr sz="2800" spc="-40" dirty="0">
                <a:latin typeface="Constantia"/>
                <a:cs typeface="Constantia"/>
              </a:rPr>
              <a:t>t</a:t>
            </a:r>
            <a:r>
              <a:rPr sz="2800" spc="-5" dirty="0">
                <a:latin typeface="Constantia"/>
                <a:cs typeface="Constantia"/>
              </a:rPr>
              <a:t>er</a:t>
            </a:r>
            <a:r>
              <a:rPr sz="2800" dirty="0">
                <a:latin typeface="Constantia"/>
                <a:cs typeface="Constantia"/>
              </a:rPr>
              <a:t>n</a:t>
            </a:r>
            <a:r>
              <a:rPr sz="2800" spc="-5" dirty="0">
                <a:latin typeface="Constantia"/>
                <a:cs typeface="Constantia"/>
              </a:rPr>
              <a:t>al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spc="-45" dirty="0">
                <a:latin typeface="Constantia"/>
                <a:cs typeface="Constantia"/>
              </a:rPr>
              <a:t>n</a:t>
            </a:r>
            <a:r>
              <a:rPr sz="2800" spc="-5" dirty="0">
                <a:latin typeface="Constantia"/>
                <a:cs typeface="Constantia"/>
              </a:rPr>
              <a:t>vi</a:t>
            </a:r>
            <a:r>
              <a:rPr sz="2800" spc="-4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on</a:t>
            </a:r>
            <a:r>
              <a:rPr sz="2800" spc="5" dirty="0">
                <a:latin typeface="Constantia"/>
                <a:cs typeface="Constantia"/>
              </a:rPr>
              <a:t>m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dirty="0">
                <a:latin typeface="Constantia"/>
                <a:cs typeface="Constantia"/>
              </a:rPr>
              <a:t>n</a:t>
            </a:r>
            <a:r>
              <a:rPr sz="2800" spc="-5" dirty="0">
                <a:latin typeface="Constantia"/>
                <a:cs typeface="Constantia"/>
              </a:rPr>
              <a:t>t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6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omprises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5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:</a:t>
            </a:r>
            <a:endParaRPr sz="2800" dirty="0">
              <a:latin typeface="Constantia"/>
              <a:cs typeface="Constantia"/>
            </a:endParaRPr>
          </a:p>
          <a:p>
            <a:pPr marL="527685" marR="5080" indent="-5156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4090"/>
              <a:buFont typeface="Wingdings"/>
              <a:buChar char=""/>
              <a:tabLst>
                <a:tab pos="528320" algn="l"/>
              </a:tabLst>
            </a:pPr>
            <a:r>
              <a:rPr sz="2800" b="1" spc="-5" dirty="0">
                <a:latin typeface="Constantia"/>
                <a:cs typeface="Constantia"/>
              </a:rPr>
              <a:t>Socio </a:t>
            </a:r>
            <a:r>
              <a:rPr sz="2800" b="1" spc="-10" dirty="0">
                <a:latin typeface="Constantia"/>
                <a:cs typeface="Constantia"/>
              </a:rPr>
              <a:t>cultural appraisal </a:t>
            </a:r>
            <a:r>
              <a:rPr sz="2800" spc="-5" dirty="0">
                <a:latin typeface="Constantia"/>
                <a:cs typeface="Constantia"/>
              </a:rPr>
              <a:t>: it </a:t>
            </a:r>
            <a:r>
              <a:rPr sz="2800" spc="-20" dirty="0">
                <a:latin typeface="Constantia"/>
                <a:cs typeface="Constantia"/>
              </a:rPr>
              <a:t>gives </a:t>
            </a:r>
            <a:r>
              <a:rPr sz="2800" spc="-10" dirty="0">
                <a:latin typeface="Constantia"/>
                <a:cs typeface="Constantia"/>
              </a:rPr>
              <a:t>brief overview </a:t>
            </a:r>
            <a:r>
              <a:rPr sz="2800" spc="-5" dirty="0">
                <a:latin typeface="Constantia"/>
                <a:cs typeface="Constantia"/>
              </a:rPr>
              <a:t>about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culture and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tradition</a:t>
            </a:r>
            <a:r>
              <a:rPr sz="2800" spc="-5" dirty="0">
                <a:latin typeface="Constantia"/>
                <a:cs typeface="Constantia"/>
              </a:rPr>
              <a:t> existing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 </a:t>
            </a:r>
            <a:r>
              <a:rPr sz="2800" spc="-35" dirty="0">
                <a:latin typeface="Constantia"/>
                <a:cs typeface="Constantia"/>
              </a:rPr>
              <a:t>society.</a:t>
            </a:r>
            <a:r>
              <a:rPr sz="2800" spc="-30" dirty="0">
                <a:latin typeface="Constantia"/>
                <a:cs typeface="Constantia"/>
              </a:rPr>
              <a:t> It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 </a:t>
            </a:r>
            <a:r>
              <a:rPr sz="2800" spc="-10" dirty="0">
                <a:latin typeface="Constantia"/>
                <a:cs typeface="Constantia"/>
              </a:rPr>
              <a:t>comprised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 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values </a:t>
            </a:r>
            <a:r>
              <a:rPr sz="2800" spc="-5" dirty="0">
                <a:latin typeface="Constantia"/>
                <a:cs typeface="Constantia"/>
              </a:rPr>
              <a:t>and beliefs of </a:t>
            </a:r>
            <a:r>
              <a:rPr sz="2800" spc="-10" dirty="0">
                <a:latin typeface="Constantia"/>
                <a:cs typeface="Constantia"/>
              </a:rPr>
              <a:t>people which determines the </a:t>
            </a:r>
            <a:r>
              <a:rPr sz="2800" spc="-20" dirty="0">
                <a:latin typeface="Constantia"/>
                <a:cs typeface="Constantia"/>
              </a:rPr>
              <a:t>acceptance 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 </a:t>
            </a:r>
            <a:r>
              <a:rPr sz="2800" spc="-10" dirty="0">
                <a:latin typeface="Constantia"/>
                <a:cs typeface="Constantia"/>
              </a:rPr>
              <a:t>product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by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customer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market.</a:t>
            </a:r>
            <a:endParaRPr sz="2800" dirty="0">
              <a:latin typeface="Constantia"/>
              <a:cs typeface="Constantia"/>
            </a:endParaRPr>
          </a:p>
          <a:p>
            <a:pPr marL="527685" marR="5715" indent="-5156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4090"/>
              <a:buFont typeface="Wingdings"/>
              <a:buChar char=""/>
              <a:tabLst>
                <a:tab pos="528320" algn="l"/>
              </a:tabLst>
            </a:pPr>
            <a:r>
              <a:rPr sz="2800" b="1" spc="-20" dirty="0">
                <a:latin typeface="Constantia"/>
                <a:cs typeface="Constantia"/>
              </a:rPr>
              <a:t>Technological</a:t>
            </a:r>
            <a:r>
              <a:rPr sz="2800" b="1" spc="-15" dirty="0">
                <a:latin typeface="Constantia"/>
                <a:cs typeface="Constantia"/>
              </a:rPr>
              <a:t> </a:t>
            </a:r>
            <a:r>
              <a:rPr sz="2800" b="1" spc="-10" dirty="0">
                <a:latin typeface="Constantia"/>
                <a:cs typeface="Constantia"/>
              </a:rPr>
              <a:t>appraisal</a:t>
            </a:r>
            <a:r>
              <a:rPr sz="2800" b="1" spc="-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: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it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assess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various</a:t>
            </a:r>
            <a:r>
              <a:rPr sz="2800" spc="-5" dirty="0">
                <a:latin typeface="Constantia"/>
                <a:cs typeface="Constantia"/>
              </a:rPr>
              <a:t> technological 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options </a:t>
            </a:r>
            <a:r>
              <a:rPr sz="2800" spc="-15" dirty="0">
                <a:latin typeface="Constantia"/>
                <a:cs typeface="Constantia"/>
              </a:rPr>
              <a:t>available </a:t>
            </a:r>
            <a:r>
              <a:rPr sz="2800" spc="-25" dirty="0">
                <a:latin typeface="Constantia"/>
                <a:cs typeface="Constantia"/>
              </a:rPr>
              <a:t>to </a:t>
            </a:r>
            <a:r>
              <a:rPr sz="2800" spc="-30" dirty="0">
                <a:latin typeface="Constantia"/>
                <a:cs typeface="Constantia"/>
              </a:rPr>
              <a:t>convert </a:t>
            </a:r>
            <a:r>
              <a:rPr sz="2800" spc="-5" dirty="0">
                <a:latin typeface="Constantia"/>
                <a:cs typeface="Constantia"/>
              </a:rPr>
              <a:t>an </a:t>
            </a:r>
            <a:r>
              <a:rPr sz="2800" spc="-10" dirty="0">
                <a:latin typeface="Constantia"/>
                <a:cs typeface="Constantia"/>
              </a:rPr>
              <a:t>idea </a:t>
            </a:r>
            <a:r>
              <a:rPr sz="2800" spc="-25" dirty="0">
                <a:latin typeface="Constantia"/>
                <a:cs typeface="Constantia"/>
              </a:rPr>
              <a:t>to </a:t>
            </a:r>
            <a:r>
              <a:rPr sz="2800" spc="-10" dirty="0">
                <a:latin typeface="Constantia"/>
                <a:cs typeface="Constantia"/>
              </a:rPr>
              <a:t>product. </a:t>
            </a:r>
            <a:r>
              <a:rPr sz="2800" spc="-35" dirty="0">
                <a:latin typeface="Constantia"/>
                <a:cs typeface="Constantia"/>
              </a:rPr>
              <a:t>It </a:t>
            </a:r>
            <a:r>
              <a:rPr sz="2800" spc="-10" dirty="0">
                <a:latin typeface="Constantia"/>
                <a:cs typeface="Constantia"/>
              </a:rPr>
              <a:t>also </a:t>
            </a:r>
            <a:r>
              <a:rPr sz="2800" spc="-15" dirty="0">
                <a:latin typeface="Constantia"/>
                <a:cs typeface="Constantia"/>
              </a:rPr>
              <a:t>provides </a:t>
            </a:r>
            <a:r>
              <a:rPr sz="2800" spc="-5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brief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overview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about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technological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 err="1">
                <a:latin typeface="Constantia"/>
                <a:cs typeface="Constantia"/>
              </a:rPr>
              <a:t>updation</a:t>
            </a:r>
            <a:r>
              <a:rPr sz="2800" spc="-5" dirty="0">
                <a:latin typeface="Constantia"/>
                <a:cs typeface="Constantia"/>
              </a:rPr>
              <a:t>.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416432"/>
            <a:ext cx="8084820" cy="334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 algn="just">
              <a:lnSpc>
                <a:spcPct val="100000"/>
              </a:lnSpc>
              <a:spcBef>
                <a:spcPts val="105"/>
              </a:spcBef>
              <a:buClr>
                <a:srgbClr val="9F2936"/>
              </a:buClr>
              <a:buSzPct val="84615"/>
              <a:buFont typeface="Wingdings"/>
              <a:buChar char=""/>
              <a:tabLst>
                <a:tab pos="528320" algn="l"/>
              </a:tabLst>
            </a:pPr>
            <a:r>
              <a:rPr sz="2600" b="1" spc="-5" dirty="0">
                <a:latin typeface="Constantia"/>
                <a:cs typeface="Constantia"/>
              </a:rPr>
              <a:t>Economic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appraisal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it</a:t>
            </a:r>
            <a:r>
              <a:rPr sz="2600" spc="-5" dirty="0">
                <a:latin typeface="Constantia"/>
                <a:cs typeface="Constantia"/>
              </a:rPr>
              <a:t> assess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status</a:t>
            </a:r>
            <a:r>
              <a:rPr sz="2600" spc="-5" dirty="0">
                <a:latin typeface="Constantia"/>
                <a:cs typeface="Constantia"/>
              </a:rPr>
              <a:t> 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society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terms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economic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development,</a:t>
            </a:r>
            <a:r>
              <a:rPr sz="2600" spc="6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per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capita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income,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national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income,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consumption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pattern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business.</a:t>
            </a:r>
            <a:endParaRPr sz="2600">
              <a:latin typeface="Constantia"/>
              <a:cs typeface="Constantia"/>
            </a:endParaRPr>
          </a:p>
          <a:p>
            <a:pPr marL="527685" marR="9525" indent="-515620" algn="just">
              <a:lnSpc>
                <a:spcPct val="100000"/>
              </a:lnSpc>
              <a:spcBef>
                <a:spcPts val="600"/>
              </a:spcBef>
              <a:buClr>
                <a:srgbClr val="9F2936"/>
              </a:buClr>
              <a:buSzPct val="84615"/>
              <a:buFont typeface="Wingdings"/>
              <a:buChar char=""/>
              <a:tabLst>
                <a:tab pos="528320" algn="l"/>
              </a:tabLst>
            </a:pPr>
            <a:r>
              <a:rPr sz="2600" b="1" spc="-10" dirty="0">
                <a:latin typeface="Constantia"/>
                <a:cs typeface="Constantia"/>
              </a:rPr>
              <a:t>Demographic appraisal </a:t>
            </a:r>
            <a:r>
              <a:rPr sz="2600" dirty="0">
                <a:latin typeface="Constantia"/>
                <a:cs typeface="Constantia"/>
              </a:rPr>
              <a:t>: </a:t>
            </a:r>
            <a:r>
              <a:rPr sz="2600" spc="-10" dirty="0">
                <a:latin typeface="Constantia"/>
                <a:cs typeface="Constantia"/>
              </a:rPr>
              <a:t>it </a:t>
            </a:r>
            <a:r>
              <a:rPr sz="2600" dirty="0">
                <a:latin typeface="Constantia"/>
                <a:cs typeface="Constantia"/>
              </a:rPr>
              <a:t>assess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population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pattern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given</a:t>
            </a:r>
            <a:r>
              <a:rPr sz="2600" spc="-15" dirty="0">
                <a:latin typeface="Constantia"/>
                <a:cs typeface="Constantia"/>
              </a:rPr>
              <a:t> geographic</a:t>
            </a:r>
            <a:r>
              <a:rPr sz="2600" spc="-10" dirty="0">
                <a:latin typeface="Constantia"/>
                <a:cs typeface="Constantia"/>
              </a:rPr>
              <a:t> area.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Which</a:t>
            </a:r>
            <a:r>
              <a:rPr sz="2600" spc="6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includes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sex,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age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profile,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distribution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etc.</a:t>
            </a:r>
            <a:endParaRPr sz="2600">
              <a:latin typeface="Constantia"/>
              <a:cs typeface="Constantia"/>
            </a:endParaRPr>
          </a:p>
          <a:p>
            <a:pPr marL="527685" indent="-515620" algn="just">
              <a:lnSpc>
                <a:spcPct val="100000"/>
              </a:lnSpc>
              <a:spcBef>
                <a:spcPts val="605"/>
              </a:spcBef>
              <a:buClr>
                <a:srgbClr val="9F2936"/>
              </a:buClr>
              <a:buSzPct val="84615"/>
              <a:buFont typeface="Wingdings"/>
              <a:buChar char=""/>
              <a:tabLst>
                <a:tab pos="528320" algn="l"/>
              </a:tabLst>
            </a:pPr>
            <a:r>
              <a:rPr sz="2600" b="1" spc="-10" dirty="0">
                <a:latin typeface="Constantia"/>
                <a:cs typeface="Constantia"/>
              </a:rPr>
              <a:t>Government</a:t>
            </a:r>
            <a:r>
              <a:rPr sz="2600" b="1" spc="131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appraisal</a:t>
            </a:r>
            <a:r>
              <a:rPr sz="2600" b="1" spc="13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  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it</a:t>
            </a:r>
            <a:r>
              <a:rPr sz="2600" spc="12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assess</a:t>
            </a:r>
            <a:r>
              <a:rPr sz="2600" spc="12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12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various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1356" y="3739388"/>
            <a:ext cx="158750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onstantia"/>
                <a:cs typeface="Constantia"/>
              </a:rPr>
              <a:t>legislati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2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,  </a:t>
            </a:r>
            <a:r>
              <a:rPr sz="2600" spc="-5" dirty="0">
                <a:latin typeface="Constantia"/>
                <a:cs typeface="Constantia"/>
              </a:rPr>
              <a:t>particular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5429" y="3739388"/>
            <a:ext cx="134937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8115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2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lic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3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,  </a:t>
            </a:r>
            <a:r>
              <a:rPr sz="2600" spc="-30" dirty="0">
                <a:latin typeface="Constantia"/>
                <a:cs typeface="Constantia"/>
              </a:rPr>
              <a:t>industry.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7346" y="3739388"/>
            <a:ext cx="419354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  <a:tabLst>
                <a:tab pos="1792605" algn="l"/>
                <a:tab pos="1841500" algn="l"/>
                <a:tab pos="2447925" algn="l"/>
                <a:tab pos="3568700" algn="l"/>
                <a:tab pos="3776979" algn="l"/>
              </a:tabLst>
            </a:pP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ent</a:t>
            </a:r>
            <a:r>
              <a:rPr sz="2600" spc="-4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spc="-1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s		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20" dirty="0">
                <a:latin typeface="Constantia"/>
                <a:cs typeface="Constantia"/>
              </a:rPr>
              <a:t>m</a:t>
            </a:r>
            <a:r>
              <a:rPr sz="2600" spc="-5" dirty="0">
                <a:latin typeface="Constantia"/>
                <a:cs typeface="Constantia"/>
              </a:rPr>
              <a:t>ul</a:t>
            </a:r>
            <a:r>
              <a:rPr sz="2600" spc="-20" dirty="0">
                <a:latin typeface="Constantia"/>
                <a:cs typeface="Constantia"/>
              </a:rPr>
              <a:t>a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ed		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r  </a:t>
            </a:r>
            <a:r>
              <a:rPr sz="2600" spc="-1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lex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bil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y	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	</a:t>
            </a:r>
            <a:r>
              <a:rPr sz="2600" spc="-1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hese	</a:t>
            </a:r>
            <a:r>
              <a:rPr sz="2600" spc="-5" dirty="0">
                <a:latin typeface="Constantia"/>
                <a:cs typeface="Constantia"/>
              </a:rPr>
              <a:t>ru</a:t>
            </a:r>
            <a:r>
              <a:rPr sz="2600" spc="-1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356" y="4532121"/>
            <a:ext cx="7557134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Constantia"/>
                <a:cs typeface="Constantia"/>
              </a:rPr>
              <a:t>determine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ease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entrepreneur</a:t>
            </a:r>
            <a:r>
              <a:rPr sz="2600" spc="-5" dirty="0">
                <a:latin typeface="Constantia"/>
                <a:cs typeface="Constantia"/>
              </a:rPr>
              <a:t> in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terms</a:t>
            </a:r>
            <a:r>
              <a:rPr sz="2600" spc="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opening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ent</a:t>
            </a:r>
            <a:r>
              <a:rPr sz="2600" spc="5" dirty="0">
                <a:latin typeface="Constantia"/>
                <a:cs typeface="Constantia"/>
              </a:rPr>
              <a:t>u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rticula</a:t>
            </a:r>
            <a:r>
              <a:rPr sz="2600" dirty="0">
                <a:latin typeface="Constantia"/>
                <a:cs typeface="Constantia"/>
              </a:rPr>
              <a:t>r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52425"/>
            <a:ext cx="8081009" cy="516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nstantia"/>
                <a:cs typeface="Constantia"/>
              </a:rPr>
              <a:t>2.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Internal</a:t>
            </a:r>
            <a:r>
              <a:rPr sz="2400" b="1" spc="-85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environment</a:t>
            </a:r>
            <a:r>
              <a:rPr sz="2400" b="1" spc="-8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0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20" dirty="0">
                <a:latin typeface="Constantia"/>
                <a:cs typeface="Constantia"/>
              </a:rPr>
              <a:t>Raw </a:t>
            </a:r>
            <a:r>
              <a:rPr sz="2400" b="1" spc="-10" dirty="0">
                <a:latin typeface="Constantia"/>
                <a:cs typeface="Constantia"/>
              </a:rPr>
              <a:t>material </a:t>
            </a:r>
            <a:r>
              <a:rPr sz="2400" dirty="0">
                <a:latin typeface="Constantia"/>
                <a:cs typeface="Constantia"/>
              </a:rPr>
              <a:t>: it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10" dirty="0">
                <a:latin typeface="Constantia"/>
                <a:cs typeface="Constantia"/>
              </a:rPr>
              <a:t>terms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availability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35" dirty="0">
                <a:latin typeface="Constantia"/>
                <a:cs typeface="Constantia"/>
              </a:rPr>
              <a:t>raw 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material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required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process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production.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material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availability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at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distance</a:t>
            </a:r>
            <a:r>
              <a:rPr sz="2400" spc="5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place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is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very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expensive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then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entrepreneur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give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second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thought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to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same.</a:t>
            </a:r>
            <a:endParaRPr sz="2400">
              <a:latin typeface="Constantia"/>
              <a:cs typeface="Constantia"/>
            </a:endParaRPr>
          </a:p>
          <a:p>
            <a:pPr marL="286385" marR="8255" indent="-274320" algn="just">
              <a:lnSpc>
                <a:spcPts val="2310"/>
              </a:lnSpc>
              <a:spcBef>
                <a:spcPts val="57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5" dirty="0">
                <a:latin typeface="Constantia"/>
                <a:cs typeface="Constantia"/>
              </a:rPr>
              <a:t>Production/</a:t>
            </a:r>
            <a:r>
              <a:rPr sz="2400" b="1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operation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it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assess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availability</a:t>
            </a:r>
            <a:r>
              <a:rPr sz="2400" spc="-5" dirty="0">
                <a:latin typeface="Constantia"/>
                <a:cs typeface="Constantia"/>
              </a:rPr>
              <a:t> 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various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machineries,</a:t>
            </a:r>
            <a:r>
              <a:rPr sz="2400" spc="-5" dirty="0">
                <a:latin typeface="Constantia"/>
                <a:cs typeface="Constantia"/>
              </a:rPr>
              <a:t> equipments,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tools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6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techniques </a:t>
            </a:r>
            <a:r>
              <a:rPr sz="2400" spc="-5" dirty="0">
                <a:latin typeface="Constantia"/>
                <a:cs typeface="Constantia"/>
              </a:rPr>
              <a:t> that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would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required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production.</a:t>
            </a:r>
            <a:endParaRPr sz="2400">
              <a:latin typeface="Constantia"/>
              <a:cs typeface="Constantia"/>
            </a:endParaRPr>
          </a:p>
          <a:p>
            <a:pPr marL="286385" marR="6985" indent="-274320" algn="just">
              <a:lnSpc>
                <a:spcPct val="80000"/>
              </a:lnSpc>
              <a:spcBef>
                <a:spcPts val="610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15" dirty="0">
                <a:latin typeface="Constantia"/>
                <a:cs typeface="Constantia"/>
              </a:rPr>
              <a:t>Finance</a:t>
            </a:r>
            <a:r>
              <a:rPr sz="2400" b="1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5" dirty="0">
                <a:latin typeface="Constantia"/>
                <a:cs typeface="Constantia"/>
              </a:rPr>
              <a:t>it studies </a:t>
            </a:r>
            <a:r>
              <a:rPr sz="2400" spc="-10" dirty="0">
                <a:latin typeface="Constantia"/>
                <a:cs typeface="Constantia"/>
              </a:rPr>
              <a:t>total requirement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finance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10" dirty="0">
                <a:latin typeface="Constantia"/>
                <a:cs typeface="Constantia"/>
              </a:rPr>
              <a:t>terms </a:t>
            </a:r>
            <a:r>
              <a:rPr sz="2400" spc="-5" dirty="0">
                <a:latin typeface="Constantia"/>
                <a:cs typeface="Constantia"/>
              </a:rPr>
              <a:t> of</a:t>
            </a:r>
            <a:r>
              <a:rPr sz="2400" dirty="0">
                <a:latin typeface="Constantia"/>
                <a:cs typeface="Constantia"/>
              </a:rPr>
              <a:t> start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up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expenses,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fixed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expenses,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running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expenses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etc.</a:t>
            </a:r>
            <a:endParaRPr sz="2400">
              <a:latin typeface="Constantia"/>
              <a:cs typeface="Constantia"/>
            </a:endParaRPr>
          </a:p>
          <a:p>
            <a:pPr marL="286385" marR="8255" indent="-274320" algn="just">
              <a:lnSpc>
                <a:spcPts val="2310"/>
              </a:lnSpc>
              <a:spcBef>
                <a:spcPts val="57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15" dirty="0">
                <a:latin typeface="Constantia"/>
                <a:cs typeface="Constantia"/>
              </a:rPr>
              <a:t>Market </a:t>
            </a:r>
            <a:r>
              <a:rPr sz="2400" dirty="0">
                <a:latin typeface="Constantia"/>
                <a:cs typeface="Constantia"/>
              </a:rPr>
              <a:t>: </a:t>
            </a:r>
            <a:r>
              <a:rPr sz="2400" spc="-10" dirty="0">
                <a:latin typeface="Constantia"/>
                <a:cs typeface="Constantia"/>
              </a:rPr>
              <a:t>refers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study </a:t>
            </a:r>
            <a:r>
              <a:rPr sz="2400" spc="5" dirty="0">
                <a:latin typeface="Constantia"/>
                <a:cs typeface="Constantia"/>
              </a:rPr>
              <a:t>on </a:t>
            </a:r>
            <a:r>
              <a:rPr sz="2400" spc="-5" dirty="0">
                <a:latin typeface="Constantia"/>
                <a:cs typeface="Constantia"/>
              </a:rPr>
              <a:t>potential </a:t>
            </a:r>
            <a:r>
              <a:rPr sz="2400" spc="-10" dirty="0">
                <a:latin typeface="Constantia"/>
                <a:cs typeface="Constantia"/>
              </a:rPr>
              <a:t>customer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5" dirty="0">
                <a:latin typeface="Constantia"/>
                <a:cs typeface="Constantia"/>
              </a:rPr>
              <a:t>target </a:t>
            </a:r>
            <a:r>
              <a:rPr sz="2400" spc="-10" dirty="0">
                <a:latin typeface="Constantia"/>
                <a:cs typeface="Constantia"/>
              </a:rPr>
              <a:t> customers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market.</a:t>
            </a:r>
            <a:endParaRPr sz="2400">
              <a:latin typeface="Constantia"/>
              <a:cs typeface="Constantia"/>
            </a:endParaRPr>
          </a:p>
          <a:p>
            <a:pPr marL="286385" marR="20955" indent="-274320" algn="just">
              <a:lnSpc>
                <a:spcPts val="2300"/>
              </a:lnSpc>
              <a:spcBef>
                <a:spcPts val="595"/>
              </a:spcBef>
              <a:buClr>
                <a:srgbClr val="9F2936"/>
              </a:buClr>
              <a:buSzPct val="85416"/>
              <a:buFont typeface="Arial MT"/>
              <a:buChar char="•"/>
              <a:tabLst>
                <a:tab pos="287020" algn="l"/>
              </a:tabLst>
            </a:pPr>
            <a:r>
              <a:rPr sz="2400" b="1" spc="-15" dirty="0">
                <a:latin typeface="Constantia"/>
                <a:cs typeface="Constantia"/>
              </a:rPr>
              <a:t>Human</a:t>
            </a:r>
            <a:r>
              <a:rPr sz="2400" b="1" spc="-10" dirty="0">
                <a:latin typeface="Constantia"/>
                <a:cs typeface="Constantia"/>
              </a:rPr>
              <a:t> </a:t>
            </a:r>
            <a:r>
              <a:rPr sz="2400" b="1" spc="-15" dirty="0">
                <a:latin typeface="Constantia"/>
                <a:cs typeface="Constantia"/>
              </a:rPr>
              <a:t>resource</a:t>
            </a:r>
            <a:r>
              <a:rPr sz="2400" b="1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refers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demand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supply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required</a:t>
            </a:r>
            <a:r>
              <a:rPr sz="2400" spc="-10" dirty="0">
                <a:latin typeface="Constantia"/>
                <a:cs typeface="Constantia"/>
              </a:rPr>
              <a:t> human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market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estimation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expenses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incurred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human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resource.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131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4641</Words>
  <Application>Microsoft Office PowerPoint</Application>
  <PresentationFormat>On-screen Show (4:3)</PresentationFormat>
  <Paragraphs>288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 MT</vt:lpstr>
      <vt:lpstr>Calibri</vt:lpstr>
      <vt:lpstr>Constantia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BUSINESS PLAN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INVOLVED IN MARKET RESEARCH</vt:lpstr>
      <vt:lpstr>PowerPoint Presentation</vt:lpstr>
      <vt:lpstr>PowerPoint Presentation</vt:lpstr>
      <vt:lpstr>PowerPoint Presentation</vt:lpstr>
      <vt:lpstr>MARKET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 of production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MANAGEMENT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 OF PROJECT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PLANNING   PROCESS</dc:title>
  <cp:lastModifiedBy>Shobhana Rajesh</cp:lastModifiedBy>
  <cp:revision>1</cp:revision>
  <dcterms:created xsi:type="dcterms:W3CDTF">2023-04-11T07:20:35Z</dcterms:created>
  <dcterms:modified xsi:type="dcterms:W3CDTF">2024-03-01T06:29:49Z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2012-07-04T00:00:00Z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2023-04-11T00:00:00Z</vt:filetime>
  </property>
</Properties>
</file>